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70" r:id="rId4"/>
    <p:sldId id="258" r:id="rId5"/>
    <p:sldId id="260" r:id="rId6"/>
    <p:sldId id="267" r:id="rId7"/>
    <p:sldId id="266" r:id="rId8"/>
    <p:sldId id="268" r:id="rId9"/>
    <p:sldId id="272" r:id="rId10"/>
    <p:sldId id="269" r:id="rId11"/>
    <p:sldId id="261" r:id="rId12"/>
    <p:sldId id="262" r:id="rId13"/>
    <p:sldId id="263" r:id="rId14"/>
    <p:sldId id="265" r:id="rId15"/>
    <p:sldId id="274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EE210-2AC0-4DAA-8F5D-DDBFC05908B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AC1D3-D6A7-4773-A020-C9211EA11A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489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86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28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72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22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82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0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0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2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9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26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13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BB7E-C7CB-4F86-8ED6-ED8CE4A5A39E}" type="datetimeFigureOut">
              <a:rPr lang="en-AU" smtClean="0"/>
              <a:t>27/02/2014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6A8F-3A04-45DD-B8E2-DAB645FCB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04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-102880" y="1724039"/>
            <a:ext cx="5234461" cy="5033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Language, Engagement &amp; Politics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1623538"/>
            <a:ext cx="6400800" cy="1752600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Consumer Futures Perspective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2989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Rhianwen Beresford</a:t>
            </a:r>
          </a:p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Advocate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04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Scenarios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NDIS &amp; A Self-Directed Landscape for Recovery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NDIS Clearly for the Most Vulnerable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, But All Supported</a:t>
            </a: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Vague NDIS…Divorce and/or Crisis (NDIS- Mental Health)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1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Binds are Undone Through Language Transformations</a:t>
            </a:r>
          </a:p>
          <a:p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 Engagement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lead to consistent mental health model across needs spectrum (NDIS and range of other individualised mental health programs)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Success (Engagement-Based Outcomes)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AU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Example: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Citizenship Approaches to Criteria &amp; Planning</a:t>
            </a:r>
            <a:endParaRPr lang="en-AU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23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2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Existing Language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Involuntary candidates, people in crisis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Building &amp; Safeguarding to support the involuntary becoming voluntary, self-leaders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 arrangements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Clarity on People Supported &amp; Spectrum of Met Needs Safeguarded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48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3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Existing Language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Involuntary candidates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Lags in safeguarding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commitment to spectrum of met needs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Poor Engagement- All Stakeholders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 AND/OR CRISIS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99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Navigational Questions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NDIS for and why?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their perspective, what are their languages, identities and reasons to engage, or disengage? 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change who NDIS is or, and why?</a:t>
            </a:r>
          </a:p>
          <a:p>
            <a:pPr lvl="0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basic ideas around NDIS have changed, then what advocacy strategies and program revisions are important?</a:t>
            </a:r>
          </a:p>
          <a:p>
            <a:pPr marL="0" lv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99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on Language: Queensland Alliance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74994" y="2930671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Independent Fund Management Option </a:t>
            </a:r>
            <a:endParaRPr lang="en-A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3738" y="6117690"/>
            <a:ext cx="8463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7030A0"/>
                </a:solidFill>
                <a:latin typeface="Basic Sans Heavy SF" panose="020BE200000000000000" pitchFamily="34" charset="0"/>
              </a:rPr>
              <a:t>Versus: Individual + NDIS+ service</a:t>
            </a:r>
            <a:endParaRPr lang="en-AU" sz="2800" b="1" dirty="0">
              <a:solidFill>
                <a:srgbClr val="7030A0"/>
              </a:solidFill>
              <a:latin typeface="Basic Sans Heavy SF" panose="020BE2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471" y="136683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Support with choice in empowering ways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52368" y="1985367"/>
            <a:ext cx="2073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Peer to Peer Service Ratings- Word of Mouth</a:t>
            </a:r>
            <a:endParaRPr lang="en-A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8504" y="4724207"/>
            <a:ext cx="2161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Peer Advocates &amp; Peer Supports in Accessing NDIS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9416" y="2785215"/>
            <a:ext cx="3394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solidFill>
                  <a:schemeClr val="accent1">
                    <a:lumMod val="75000"/>
                  </a:schemeClr>
                </a:solidFill>
                <a:latin typeface="Basic Sans Heavy SF" panose="020BE200000000000000" pitchFamily="34" charset="0"/>
              </a:rPr>
              <a:t>Peers Connected in NDIS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ic Sans Heavy SF" panose="020BE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0226" y="4594194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Hire Peer Support Workers, Friends Family (if safeguards)</a:t>
            </a:r>
            <a:endParaRPr lang="en-A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63229" y="1385202"/>
            <a:ext cx="2073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NDIS customer networks for self-advocacy &amp; shared advocacy</a:t>
            </a:r>
            <a:endParaRPr lang="en-A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65260" y="4429302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Fund Self-Management Tools &amp; Learning Strategies </a:t>
            </a:r>
            <a:endParaRPr lang="en-A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2943" y="3116866"/>
            <a:ext cx="2073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WRAP/Advanced Directives – capacity varies with distress</a:t>
            </a:r>
            <a:endParaRPr lang="en-A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87290" y="1551817"/>
            <a:ext cx="2073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Planning in Small Peer Groups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96380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Language, Engagement, Politics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Unfolding Scenarios &amp; Engagement Success Factors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Navigational Questions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8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Language, Engagement, Politics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Language: Constructing meaning, identity &amp; thus life outcomes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Engagement: Inversing Power in Co-Producing Meaning, Language, Reality to reflect desired outcomes</a:t>
            </a:r>
          </a:p>
          <a:p>
            <a:pPr mar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Politics= outcomes, or the failure of outcomes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9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Movement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(Inversing power in language and identification)</a:t>
            </a:r>
          </a:p>
          <a:p>
            <a:pPr marL="0" indent="0">
              <a:buNone/>
            </a:pPr>
            <a:r>
              <a:rPr lang="en-AU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key to…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 (A choice to connect)</a:t>
            </a:r>
          </a:p>
          <a:p>
            <a:pPr marL="0" indent="0">
              <a:buNone/>
            </a:pPr>
            <a:r>
              <a:rPr lang="en-AU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key to…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 </a:t>
            </a:r>
          </a:p>
          <a:p>
            <a:pPr marL="0" indent="0" algn="ctr">
              <a:buNone/>
            </a:pPr>
            <a:r>
              <a:rPr lang="en-AU" u="sng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Success in Outcomes Rests on Engagement Success, which rests on language) </a:t>
            </a:r>
            <a:endParaRPr lang="en-AU" u="sng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68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AU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Outsider looking in</a:t>
            </a:r>
            <a:endParaRPr lang="en-AU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to live a meaningful life even in the presence of mental illness</a:t>
            </a:r>
          </a:p>
          <a:p>
            <a:pPr marL="0" lvl="0" indent="0">
              <a:buNone/>
            </a:pPr>
            <a:endParaRPr lang="en-AU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AU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Inside, looking out</a:t>
            </a:r>
            <a:endParaRPr lang="en-AU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to live a meaningful life, irrespective of the presence or absence of mental illness</a:t>
            </a:r>
          </a:p>
        </p:txBody>
      </p:sp>
    </p:spTree>
    <p:extLst>
      <p:ext uri="{BB962C8B-B14F-4D97-AF65-F5344CB8AC3E}">
        <p14:creationId xmlns:p14="http://schemas.microsoft.com/office/powerpoint/2010/main" val="314169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6" r="34207"/>
          <a:stretch/>
        </p:blipFill>
        <p:spPr>
          <a:xfrm>
            <a:off x="3715432" y="1520980"/>
            <a:ext cx="2008696" cy="4498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2661" y="2129788"/>
            <a:ext cx="2831162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EXPERT OF ME AND MY JOURNEY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9485" y="966982"/>
            <a:ext cx="1976159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WANT LIGHT AT THE END OF THE TUNNEL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2081" y="2268287"/>
            <a:ext cx="1976159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CANT AFFORD WHAT WOULD HELP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4419209"/>
            <a:ext cx="1976159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GOING THROUGH A ROUGH TIME RIGHT NOW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854" y="1336314"/>
            <a:ext cx="2465097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 AM MYSELF, THAT IS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193" y="2913928"/>
            <a:ext cx="307563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STRONG &amp; CAPABLE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18" y="3577384"/>
            <a:ext cx="2465097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DIFFERENT, NOT MAD OR BAD 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35860" y="3284921"/>
            <a:ext cx="1976159" cy="203132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NEED TO TRUST, NEED TO CHOOSE. NEED RIGHTS. DIGNITY THROUGH ALL THIS.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1077" y="5557549"/>
            <a:ext cx="1976159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ABOVE ALL. DON’T MAKE THINGS WORSE.</a:t>
            </a:r>
            <a:endParaRPr lang="en-A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130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/>
          <a:stretch/>
        </p:blipFill>
        <p:spPr>
          <a:xfrm rot="5400000" flipV="1">
            <a:off x="136380" y="4320128"/>
            <a:ext cx="2246504" cy="2160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72816"/>
            <a:ext cx="3086100" cy="3878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889431">
            <a:off x="2215768" y="2450367"/>
            <a:ext cx="1976159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DISABLED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2328156">
            <a:off x="5745949" y="2321173"/>
            <a:ext cx="1976159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INCAPACITATED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 rot="763041">
            <a:off x="6075479" y="3699404"/>
            <a:ext cx="1976159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IMPAIRED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19940012">
            <a:off x="1952485" y="3734971"/>
            <a:ext cx="1976159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SEVERELY MENTALLY ILL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187628">
            <a:off x="5814916" y="4829616"/>
            <a:ext cx="1976159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CHRONIC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 rot="187628">
            <a:off x="2104546" y="5077415"/>
            <a:ext cx="2465097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PSYCHO- DISABLED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 rot="187628">
            <a:off x="2733178" y="1516062"/>
            <a:ext cx="2465097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SOCIALLY DISABLED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 rot="187628">
            <a:off x="5948391" y="1336521"/>
            <a:ext cx="2465097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PERMANENTLY ILL</a:t>
            </a: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7774" y="5784149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YES: NOW YOU CAN RECEIVE SUPPORT</a:t>
            </a:r>
            <a:endParaRPr lang="en-A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45063" y="612121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NO:  INELIGIBLE (UNLESS OTHERS DISAGREE WITH YOUR ANSWER)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 rot="19889431">
            <a:off x="500579" y="2386856"/>
            <a:ext cx="1976159" cy="58477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 TIER </a:t>
            </a:r>
            <a:r>
              <a:rPr lang="en-A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en-A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464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Engagement:There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Many “Tiers”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324" y="1373781"/>
            <a:ext cx="5415447" cy="4040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1916832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Diverse thinking, imaginative, and emotional minds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568132" y="3665426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With diverse triggers for tears of joy and tears of despair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7308304" y="1373781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With Diverse barriers and pathways of exclusion and re-inclusion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6847675" y="3161815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That interact with these minds and these triggers and these relationships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5859859"/>
            <a:ext cx="472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For example, among those with a diagnosis of schizophrenia</a:t>
            </a:r>
            <a:endParaRPr lang="en-A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70909" y="43825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With diverse relationships of nurture and neglect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7020272" y="4982696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To lead to different recovery needs and outcomes</a:t>
            </a:r>
          </a:p>
        </p:txBody>
      </p:sp>
    </p:spTree>
    <p:extLst>
      <p:ext uri="{BB962C8B-B14F-4D97-AF65-F5344CB8AC3E}">
        <p14:creationId xmlns:p14="http://schemas.microsoft.com/office/powerpoint/2010/main" val="318223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Engagement: Many Paths to Full Citizenship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324" y="1373781"/>
            <a:ext cx="5415447" cy="404075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2717" y="17431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Help in crisis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6847675" y="316181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Coming Out/ Speaking Out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5859859"/>
            <a:ext cx="472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For example, among those with a diagnosis of schizophrenia</a:t>
            </a:r>
            <a:endParaRPr lang="en-A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46133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Homelessness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444208" y="4396049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From welfare to financial security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117" y="248177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Sustaining good relationships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68132" y="350100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Speaking out against bullying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2522525" y="13874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Meaningful work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789628" y="13874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Voice Hearing Education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5213528"/>
            <a:ext cx="216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Intergenerational trauma</a:t>
            </a:r>
          </a:p>
        </p:txBody>
      </p:sp>
    </p:spTree>
    <p:extLst>
      <p:ext uri="{BB962C8B-B14F-4D97-AF65-F5344CB8AC3E}">
        <p14:creationId xmlns:p14="http://schemas.microsoft.com/office/powerpoint/2010/main" val="53739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643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Language, Engagement &amp; Politics</vt:lpstr>
      <vt:lpstr>Overview</vt:lpstr>
      <vt:lpstr>Language, Engagement, Politics</vt:lpstr>
      <vt:lpstr>Consumer Movement</vt:lpstr>
      <vt:lpstr>Language</vt:lpstr>
      <vt:lpstr>Language</vt:lpstr>
      <vt:lpstr>Language</vt:lpstr>
      <vt:lpstr>Engagement:There are Many “Tiers”</vt:lpstr>
      <vt:lpstr>Engagement: Many Paths to Full Citizenship</vt:lpstr>
      <vt:lpstr>Three Scenarios</vt:lpstr>
      <vt:lpstr>Scenario 1</vt:lpstr>
      <vt:lpstr>Scenario 2</vt:lpstr>
      <vt:lpstr>Scenario 3</vt:lpstr>
      <vt:lpstr>Conclusion: Navigational Questions</vt:lpstr>
      <vt:lpstr>Case Study on Language: Queensland Alliance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Language, Engagement &amp; Politics</dc:title>
  <dc:creator>RhianwenB</dc:creator>
  <cp:lastModifiedBy>Brooke SHOWERS</cp:lastModifiedBy>
  <cp:revision>21</cp:revision>
  <cp:lastPrinted>2014-02-25T13:12:08Z</cp:lastPrinted>
  <dcterms:created xsi:type="dcterms:W3CDTF">2014-02-24T13:12:39Z</dcterms:created>
  <dcterms:modified xsi:type="dcterms:W3CDTF">2014-02-27T08:42:16Z</dcterms:modified>
</cp:coreProperties>
</file>