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  <p:sldMasterId id="2147483698" r:id="rId4"/>
    <p:sldMasterId id="2147483729" r:id="rId5"/>
  </p:sldMasterIdLst>
  <p:notesMasterIdLst>
    <p:notesMasterId r:id="rId25"/>
  </p:notesMasterIdLst>
  <p:sldIdLst>
    <p:sldId id="257" r:id="rId6"/>
    <p:sldId id="258" r:id="rId7"/>
    <p:sldId id="278" r:id="rId8"/>
    <p:sldId id="266" r:id="rId9"/>
    <p:sldId id="281" r:id="rId10"/>
    <p:sldId id="296" r:id="rId11"/>
    <p:sldId id="297" r:id="rId12"/>
    <p:sldId id="273" r:id="rId13"/>
    <p:sldId id="292" r:id="rId14"/>
    <p:sldId id="291" r:id="rId15"/>
    <p:sldId id="299" r:id="rId16"/>
    <p:sldId id="300" r:id="rId17"/>
    <p:sldId id="301" r:id="rId18"/>
    <p:sldId id="277" r:id="rId19"/>
    <p:sldId id="283" r:id="rId20"/>
    <p:sldId id="302" r:id="rId21"/>
    <p:sldId id="294" r:id="rId22"/>
    <p:sldId id="289" r:id="rId23"/>
    <p:sldId id="260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943" autoAdjust="0"/>
  </p:normalViewPr>
  <p:slideViewPr>
    <p:cSldViewPr>
      <p:cViewPr>
        <p:scale>
          <a:sx n="54" d="100"/>
          <a:sy n="54" d="100"/>
        </p:scale>
        <p:origin x="-19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6882C-4E3C-4EB3-A2E7-2A0F84C1475C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85ECE-204C-47FD-8562-9919D25BF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30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742950"/>
            <a:ext cx="3849688" cy="2887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1104" y="3321724"/>
            <a:ext cx="5716803" cy="586041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0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AU" sz="1200" dirty="0" smtClean="0">
              <a:solidFill>
                <a:srgbClr val="4A1A5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00E4-A9E5-4791-BBC2-420C7F3D703B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98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480A-58E2-4DF4-A0FE-DD84F0ADC9DF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1787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 smtClean="0"/>
          </a:p>
          <a:p>
            <a:fld id="{401A62BA-DEBB-114A-951B-14E01F97E5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61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1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479" y="4715153"/>
            <a:ext cx="5852717" cy="4466987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97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5ECE-204C-47FD-8562-9919D25BF56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177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5ECE-204C-47FD-8562-9919D25BF56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91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744538"/>
            <a:ext cx="3749675" cy="2813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1104" y="3556237"/>
            <a:ext cx="5716803" cy="5625903"/>
          </a:xfrm>
        </p:spPr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5ECE-204C-47FD-8562-9919D25BF56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720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5ECE-204C-47FD-8562-9919D25BF56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92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3200" y="744538"/>
            <a:ext cx="3851275" cy="2889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868922"/>
            <a:ext cx="5438140" cy="5313218"/>
          </a:xfrm>
        </p:spPr>
        <p:txBody>
          <a:bodyPr/>
          <a:lstStyle/>
          <a:p>
            <a:pPr marL="342900" indent="-342900"/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81E9C-B306-4649-9506-0463842C37F9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 smtClean="0">
              <a:solidFill>
                <a:srgbClr val="4A1A50"/>
              </a:solidFill>
              <a:latin typeface="+mn-lt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6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8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Aft>
                <a:spcPts val="900"/>
              </a:spcAft>
              <a:buFont typeface="Arial" pitchFamily="34" charset="0"/>
              <a:buNone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4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5ECE-204C-47FD-8562-9919D25BF56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391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69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00E4-A9E5-4791-BBC2-420C7F3D703B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9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250193" y="172122"/>
            <a:ext cx="2786232" cy="796066"/>
            <a:chOff x="6250193" y="172122"/>
            <a:chExt cx="2786232" cy="796066"/>
          </a:xfrm>
        </p:grpSpPr>
        <p:sp>
          <p:nvSpPr>
            <p:cNvPr id="7" name="Rectangle 6"/>
            <p:cNvSpPr/>
            <p:nvPr userDrawn="1"/>
          </p:nvSpPr>
          <p:spPr>
            <a:xfrm>
              <a:off x="6250193" y="172122"/>
              <a:ext cx="2786232" cy="796066"/>
            </a:xfrm>
            <a:prstGeom prst="rect">
              <a:avLst/>
            </a:prstGeom>
            <a:solidFill>
              <a:srgbClr val="6B29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" t="13809" r="5173" b="17540"/>
            <a:stretch/>
          </p:blipFill>
          <p:spPr bwMode="auto">
            <a:xfrm>
              <a:off x="6465340" y="182878"/>
              <a:ext cx="2474943" cy="75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911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2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678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6496"/>
            <a:ext cx="6400800" cy="55670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250193" y="172122"/>
            <a:ext cx="2786232" cy="796066"/>
            <a:chOff x="6250193" y="172122"/>
            <a:chExt cx="2786232" cy="796066"/>
          </a:xfrm>
        </p:grpSpPr>
        <p:sp>
          <p:nvSpPr>
            <p:cNvPr id="7" name="Rectangle 6"/>
            <p:cNvSpPr/>
            <p:nvPr userDrawn="1"/>
          </p:nvSpPr>
          <p:spPr>
            <a:xfrm>
              <a:off x="6250193" y="172122"/>
              <a:ext cx="2786232" cy="796066"/>
            </a:xfrm>
            <a:prstGeom prst="rect">
              <a:avLst/>
            </a:prstGeom>
            <a:solidFill>
              <a:srgbClr val="6B29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" t="13809" r="5173" b="17540"/>
            <a:stretch/>
          </p:blipFill>
          <p:spPr bwMode="auto">
            <a:xfrm>
              <a:off x="6465340" y="182878"/>
              <a:ext cx="2474943" cy="75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31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432"/>
            <a:ext cx="8229600" cy="106263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8047"/>
            <a:ext cx="8229600" cy="35981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2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96012" y="2162287"/>
            <a:ext cx="2490788" cy="4480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2162287"/>
            <a:ext cx="5588598" cy="4480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3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26833"/>
            <a:ext cx="8229600" cy="38993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2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216228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A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53362"/>
            <a:ext cx="8229600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3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46850" y="2813049"/>
            <a:ext cx="2490788" cy="3937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88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0809"/>
            <a:ext cx="7772400" cy="5760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776864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11560" y="4250882"/>
            <a:ext cx="2446040" cy="288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rgbClr val="3E9DD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sz="1050" dirty="0" smtClean="0"/>
              <a:t>Date of presentation</a:t>
            </a:r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611560" y="4778776"/>
            <a:ext cx="2446040" cy="1458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i="0" baseline="0">
                <a:solidFill>
                  <a:srgbClr val="3E9DD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sz="1050" dirty="0" smtClean="0"/>
              <a:t>Presenters details</a:t>
            </a:r>
            <a:endParaRPr lang="en-AU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06199" y="4535036"/>
            <a:ext cx="7134153" cy="288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3E9DD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sz="1400" dirty="0" smtClean="0"/>
              <a:t>Presenters Name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250193" y="172122"/>
            <a:ext cx="2786232" cy="796066"/>
            <a:chOff x="6250193" y="172122"/>
            <a:chExt cx="2786232" cy="796066"/>
          </a:xfrm>
        </p:grpSpPr>
        <p:sp>
          <p:nvSpPr>
            <p:cNvPr id="8" name="Rectangle 7"/>
            <p:cNvSpPr/>
            <p:nvPr userDrawn="1"/>
          </p:nvSpPr>
          <p:spPr>
            <a:xfrm>
              <a:off x="6250193" y="172122"/>
              <a:ext cx="2786232" cy="796066"/>
            </a:xfrm>
            <a:prstGeom prst="rect">
              <a:avLst/>
            </a:prstGeom>
            <a:solidFill>
              <a:srgbClr val="6B29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" t="13809" r="5173" b="17540"/>
            <a:stretch/>
          </p:blipFill>
          <p:spPr bwMode="auto">
            <a:xfrm>
              <a:off x="6465340" y="182878"/>
              <a:ext cx="2474943" cy="75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779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8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640960" cy="4949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3E9DD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5688632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84168" y="2204864"/>
            <a:ext cx="287193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59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895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/>
                </a:solidFill>
              </a:rPr>
              <a:pPr/>
              <a:t>2/24/2014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19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46850" y="2813049"/>
            <a:ext cx="2490788" cy="3937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21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678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6496"/>
            <a:ext cx="6400800" cy="55670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250193" y="172122"/>
            <a:ext cx="2786232" cy="796066"/>
            <a:chOff x="6250193" y="172122"/>
            <a:chExt cx="2786232" cy="796066"/>
          </a:xfrm>
        </p:grpSpPr>
        <p:sp>
          <p:nvSpPr>
            <p:cNvPr id="7" name="Rectangle 6"/>
            <p:cNvSpPr/>
            <p:nvPr userDrawn="1"/>
          </p:nvSpPr>
          <p:spPr>
            <a:xfrm>
              <a:off x="6250193" y="172122"/>
              <a:ext cx="2786232" cy="796066"/>
            </a:xfrm>
            <a:prstGeom prst="rect">
              <a:avLst/>
            </a:prstGeom>
            <a:solidFill>
              <a:srgbClr val="6B29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" t="13809" r="5173" b="17540"/>
            <a:stretch/>
          </p:blipFill>
          <p:spPr bwMode="auto">
            <a:xfrm>
              <a:off x="6465340" y="182878"/>
              <a:ext cx="2474943" cy="75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521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432"/>
            <a:ext cx="8229600" cy="106263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8047"/>
            <a:ext cx="8229600" cy="35981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1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96012" y="2162287"/>
            <a:ext cx="2490788" cy="4480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2162287"/>
            <a:ext cx="5588598" cy="4480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1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26833"/>
            <a:ext cx="8229600" cy="38993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0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216228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A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53362"/>
            <a:ext cx="8229600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6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46850" y="2813049"/>
            <a:ext cx="2490788" cy="3937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6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6782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6496"/>
            <a:ext cx="6400800" cy="55670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250193" y="172122"/>
            <a:ext cx="2786232" cy="796066"/>
            <a:chOff x="6250193" y="172122"/>
            <a:chExt cx="2786232" cy="796066"/>
          </a:xfrm>
        </p:grpSpPr>
        <p:sp>
          <p:nvSpPr>
            <p:cNvPr id="7" name="Rectangle 6"/>
            <p:cNvSpPr/>
            <p:nvPr userDrawn="1"/>
          </p:nvSpPr>
          <p:spPr>
            <a:xfrm>
              <a:off x="6250193" y="172122"/>
              <a:ext cx="2786232" cy="796066"/>
            </a:xfrm>
            <a:prstGeom prst="rect">
              <a:avLst/>
            </a:prstGeom>
            <a:solidFill>
              <a:srgbClr val="6B29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" t="13809" r="5173" b="17540"/>
            <a:stretch/>
          </p:blipFill>
          <p:spPr bwMode="auto">
            <a:xfrm>
              <a:off x="6465340" y="182878"/>
              <a:ext cx="2474943" cy="75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968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432"/>
            <a:ext cx="8229600" cy="106263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8047"/>
            <a:ext cx="8229600" cy="35981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5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96012" y="2162287"/>
            <a:ext cx="2490788" cy="4480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2162287"/>
            <a:ext cx="5588598" cy="4480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26833"/>
            <a:ext cx="8229600" cy="38993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2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216228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A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4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53362"/>
            <a:ext cx="8229600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6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640960" cy="4949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3E9DD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5688632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84168" y="2204864"/>
            <a:ext cx="287193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14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640960" cy="4949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3E9DD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5688632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solidFill>
                  <a:srgbClr val="6B297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84168" y="2204864"/>
            <a:ext cx="287193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solidFill>
                  <a:srgbClr val="4A1A5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14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0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2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46850" y="2813049"/>
            <a:ext cx="2490788" cy="3937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3809" r="5173" b="17540"/>
          <a:stretch/>
        </p:blipFill>
        <p:spPr bwMode="auto">
          <a:xfrm>
            <a:off x="6465340" y="182878"/>
            <a:ext cx="2474943" cy="75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4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46382"/>
            <a:ext cx="8229600" cy="347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3809" r="5173" b="17540"/>
          <a:stretch/>
        </p:blipFill>
        <p:spPr bwMode="auto">
          <a:xfrm>
            <a:off x="6465340" y="182878"/>
            <a:ext cx="2474943" cy="75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22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6250193" y="172122"/>
            <a:ext cx="2786232" cy="796066"/>
            <a:chOff x="6250193" y="172122"/>
            <a:chExt cx="2786232" cy="796066"/>
          </a:xfrm>
        </p:grpSpPr>
        <p:sp>
          <p:nvSpPr>
            <p:cNvPr id="4" name="Rectangle 3"/>
            <p:cNvSpPr/>
            <p:nvPr userDrawn="1"/>
          </p:nvSpPr>
          <p:spPr>
            <a:xfrm>
              <a:off x="6250193" y="172122"/>
              <a:ext cx="2786232" cy="796066"/>
            </a:xfrm>
            <a:prstGeom prst="rect">
              <a:avLst/>
            </a:prstGeom>
            <a:solidFill>
              <a:srgbClr val="6B29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" t="13809" r="5173" b="17540"/>
            <a:stretch/>
          </p:blipFill>
          <p:spPr bwMode="auto">
            <a:xfrm>
              <a:off x="6465340" y="182878"/>
              <a:ext cx="2474943" cy="75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43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46382"/>
            <a:ext cx="8229600" cy="347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3809" r="5173" b="17540"/>
          <a:stretch/>
        </p:blipFill>
        <p:spPr bwMode="auto">
          <a:xfrm>
            <a:off x="6465340" y="182878"/>
            <a:ext cx="2474943" cy="75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22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0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36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46382"/>
            <a:ext cx="8229600" cy="347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3809" r="5173" b="17540"/>
          <a:stretch/>
        </p:blipFill>
        <p:spPr bwMode="auto">
          <a:xfrm>
            <a:off x="6465340" y="182878"/>
            <a:ext cx="2474943" cy="75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22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7" r:id="rId7"/>
    <p:sldLayoutId id="214748373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799" y="1504026"/>
            <a:ext cx="7308516" cy="11018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1F497D"/>
                </a:solidFill>
                <a:latin typeface="Arial"/>
                <a:cs typeface="Arial"/>
              </a:rPr>
              <a:t>National Disability Insurance Scheme</a:t>
            </a:r>
          </a:p>
          <a:p>
            <a:pPr>
              <a:spcBef>
                <a:spcPct val="20000"/>
              </a:spcBef>
            </a:pPr>
            <a:endParaRPr lang="en-AU" sz="800" b="1" dirty="0" smtClean="0">
              <a:solidFill>
                <a:srgbClr val="6B297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2000" b="1" dirty="0" smtClean="0">
                <a:solidFill>
                  <a:srgbClr val="6B2976"/>
                </a:solidFill>
                <a:latin typeface="Arial" pitchFamily="34" charset="0"/>
                <a:cs typeface="Arial" pitchFamily="34" charset="0"/>
              </a:rPr>
              <a:t>Scheme </a:t>
            </a:r>
            <a:r>
              <a:rPr lang="en-AU" sz="2000" b="1" dirty="0">
                <a:solidFill>
                  <a:srgbClr val="6B2976"/>
                </a:solidFill>
                <a:latin typeface="Arial" pitchFamily="34" charset="0"/>
                <a:cs typeface="Arial" pitchFamily="34" charset="0"/>
              </a:rPr>
              <a:t>overview and implementation </a:t>
            </a:r>
            <a:r>
              <a:rPr lang="en-AU" sz="2000" b="1" dirty="0" smtClean="0">
                <a:solidFill>
                  <a:srgbClr val="6B2976"/>
                </a:solidFill>
                <a:latin typeface="Arial" pitchFamily="34" charset="0"/>
                <a:cs typeface="Arial" pitchFamily="34" charset="0"/>
              </a:rPr>
              <a:t>update</a:t>
            </a:r>
            <a:endParaRPr lang="en-AU" sz="2000" b="1" dirty="0">
              <a:solidFill>
                <a:srgbClr val="6B29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799" y="4701997"/>
            <a:ext cx="7565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dirty="0" smtClean="0">
                <a:solidFill>
                  <a:srgbClr val="4A1A50"/>
                </a:solidFill>
              </a:rPr>
              <a:t>Cath </a:t>
            </a:r>
            <a:r>
              <a:rPr lang="en-AU" dirty="0" err="1" smtClean="0">
                <a:solidFill>
                  <a:srgbClr val="4A1A50"/>
                </a:solidFill>
              </a:rPr>
              <a:t>Halbert</a:t>
            </a:r>
            <a:endParaRPr lang="en-AU" dirty="0">
              <a:solidFill>
                <a:srgbClr val="4A1A50"/>
              </a:solidFill>
            </a:endParaRPr>
          </a:p>
          <a:p>
            <a:pPr defTabSz="457200"/>
            <a:r>
              <a:rPr lang="en-AU" dirty="0" smtClean="0">
                <a:solidFill>
                  <a:srgbClr val="4A1A50"/>
                </a:solidFill>
              </a:rPr>
              <a:t>Group Manager, National Transition Office</a:t>
            </a:r>
            <a:endParaRPr lang="en-AU" dirty="0">
              <a:solidFill>
                <a:srgbClr val="4A1A50"/>
              </a:solidFill>
            </a:endParaRPr>
          </a:p>
          <a:p>
            <a:pPr defTabSz="457200"/>
            <a:r>
              <a:rPr lang="en-AU" dirty="0">
                <a:solidFill>
                  <a:srgbClr val="4A1A50"/>
                </a:solidFill>
              </a:rPr>
              <a:t>National Disability Insurance Agency </a:t>
            </a:r>
          </a:p>
          <a:p>
            <a:pPr defTabSz="457200"/>
            <a:r>
              <a:rPr lang="en-AU" dirty="0">
                <a:solidFill>
                  <a:srgbClr val="4A1A50"/>
                </a:solidFill>
              </a:rPr>
              <a:t>February 2014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8216" y="2982831"/>
            <a:ext cx="3065930" cy="348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640960" cy="576064"/>
          </a:xfrm>
        </p:spPr>
        <p:txBody>
          <a:bodyPr>
            <a:normAutofit/>
          </a:bodyPr>
          <a:lstStyle/>
          <a:p>
            <a:pPr algn="ctr"/>
            <a:r>
              <a:rPr lang="en-AU" sz="2400" dirty="0" smtClean="0">
                <a:solidFill>
                  <a:schemeClr val="tx2"/>
                </a:solidFill>
              </a:rPr>
              <a:t>Informal and </a:t>
            </a:r>
            <a:r>
              <a:rPr lang="en-AU" sz="2400" dirty="0">
                <a:solidFill>
                  <a:schemeClr val="tx2"/>
                </a:solidFill>
              </a:rPr>
              <a:t>mainstream </a:t>
            </a:r>
            <a:r>
              <a:rPr lang="en-AU" sz="2400" dirty="0" smtClean="0">
                <a:solidFill>
                  <a:schemeClr val="tx2"/>
                </a:solidFill>
              </a:rPr>
              <a:t>supports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9"/>
            <a:ext cx="7920880" cy="36004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491C50"/>
                </a:solidFill>
              </a:rPr>
              <a:t>Informal supports are those that are reasonably expected to be provided by family, carer or community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AU" dirty="0" smtClean="0">
                <a:solidFill>
                  <a:srgbClr val="491C50"/>
                </a:solidFill>
              </a:rPr>
              <a:t>Need to take into account what family, carers and community are willing and reasonably able to provide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rgbClr val="491C50"/>
                </a:solidFill>
              </a:rPr>
              <a:t>Mainstream </a:t>
            </a:r>
            <a:r>
              <a:rPr lang="en-AU" dirty="0">
                <a:solidFill>
                  <a:srgbClr val="491C50"/>
                </a:solidFill>
              </a:rPr>
              <a:t>supports are those provided by </a:t>
            </a:r>
            <a:r>
              <a:rPr lang="en-AU" dirty="0" smtClean="0">
                <a:solidFill>
                  <a:srgbClr val="491C50"/>
                </a:solidFill>
              </a:rPr>
              <a:t>other </a:t>
            </a:r>
            <a:r>
              <a:rPr lang="en-AU" dirty="0">
                <a:solidFill>
                  <a:srgbClr val="491C50"/>
                </a:solidFill>
              </a:rPr>
              <a:t>government agencies and funding organisations such as Health, Education, </a:t>
            </a:r>
            <a:r>
              <a:rPr lang="en-AU" dirty="0" smtClean="0">
                <a:solidFill>
                  <a:srgbClr val="491C50"/>
                </a:solidFill>
              </a:rPr>
              <a:t>Employment, and mental health</a:t>
            </a:r>
            <a:endParaRPr lang="en-AU" dirty="0">
              <a:solidFill>
                <a:srgbClr val="491C50"/>
              </a:solidFill>
            </a:endParaRPr>
          </a:p>
        </p:txBody>
      </p:sp>
      <p:pic>
        <p:nvPicPr>
          <p:cNvPr id="4" name="Picture 5" descr="C:\Users\MG0021\AppData\Local\Microsoft\Windows\Temporary Internet Files\Content.IE5\69OK759P\MC9002411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54" y="4653136"/>
            <a:ext cx="2528621" cy="17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7507" y="2006152"/>
            <a:ext cx="8049297" cy="38513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1800" dirty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NDIS </a:t>
            </a:r>
            <a:r>
              <a:rPr lang="en-AU" sz="18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intended to replace </a:t>
            </a:r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supports or services provided by other </a:t>
            </a:r>
            <a:r>
              <a:rPr lang="en-AU" sz="18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mainstream </a:t>
            </a:r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systems.</a:t>
            </a:r>
          </a:p>
          <a:p>
            <a:endParaRPr lang="en-AU" sz="1800" dirty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Wherever possible the Scheme assists participants to access mainstream systems. </a:t>
            </a:r>
            <a:endParaRPr lang="en-AU" sz="1800" dirty="0" smtClean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principles determine </a:t>
            </a:r>
            <a:r>
              <a:rPr lang="en-AU" sz="18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the Scheme or another system is more appropriate to fund </a:t>
            </a:r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 supports </a:t>
            </a:r>
            <a:r>
              <a:rPr lang="en-AU" sz="18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n-AU" sz="18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AU" sz="1800" dirty="0" smtClean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800" dirty="0" smtClean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participant’s plan includes supports </a:t>
            </a:r>
            <a:r>
              <a:rPr lang="en-AU" sz="18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Scheme </a:t>
            </a:r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fund, plus </a:t>
            </a:r>
            <a:r>
              <a:rPr lang="en-AU" sz="18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supports </a:t>
            </a:r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AU" sz="18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responsibility of the other </a:t>
            </a:r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n-AU" sz="18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AU" sz="1800" b="1" u="sng" dirty="0" smtClean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1A0-155F-4B7A-A30B-0E3A37CA741F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392965"/>
            <a:ext cx="8127402" cy="613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en-A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NDIS works with other mainstream systems</a:t>
            </a:r>
            <a:endParaRPr lang="en-A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68" y="1333949"/>
            <a:ext cx="8655812" cy="613187"/>
          </a:xfrm>
        </p:spPr>
        <p:txBody>
          <a:bodyPr anchor="t">
            <a:normAutofit fontScale="90000"/>
          </a:bodyPr>
          <a:lstStyle/>
          <a:p>
            <a:pPr lvl="0" algn="l">
              <a:spcBef>
                <a:spcPts val="0"/>
              </a:spcBef>
              <a:spcAft>
                <a:spcPts val="1000"/>
              </a:spcAft>
            </a:pPr>
            <a: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interface </a:t>
            </a:r>
            <a:r>
              <a:rPr lang="en-A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principles between </a:t>
            </a:r>
            <a: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AU" sz="24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NDIS and Mental Health 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2" y="2073537"/>
            <a:ext cx="8229600" cy="116451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The </a:t>
            </a:r>
            <a:r>
              <a:rPr lang="en-AU" sz="1800" b="1" dirty="0" smtClean="0">
                <a:solidFill>
                  <a:srgbClr val="4A1A50"/>
                </a:solidFill>
                <a:latin typeface="Arial"/>
                <a:cs typeface="Arial"/>
              </a:rPr>
              <a:t>NDIS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 has responsibility for funding participant supports that help the participant to manage ongoing functional impairment that results from their disability.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29" y="3636266"/>
            <a:ext cx="2688000" cy="2677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335" y="3636266"/>
            <a:ext cx="444290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This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includes: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supports </a:t>
            </a:r>
            <a:r>
              <a:rPr lang="en-AU" dirty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to enable activities of daily living and participation </a:t>
            </a:r>
            <a:endParaRPr lang="en-AU" dirty="0" smtClean="0">
              <a:solidFill>
                <a:srgbClr val="4A1A5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community-based</a:t>
            </a:r>
            <a:r>
              <a:rPr lang="en-AU" dirty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AU" dirty="0" smtClean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non-clinical supports</a:t>
            </a:r>
            <a:endParaRPr lang="en-AU" dirty="0">
              <a:solidFill>
                <a:srgbClr val="4A1A50"/>
              </a:solidFill>
              <a:latin typeface="Arial" pitchFamily="34" charset="0"/>
              <a:cs typeface="Arial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53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85" y="1473798"/>
            <a:ext cx="8127402" cy="613187"/>
          </a:xfrm>
        </p:spPr>
        <p:txBody>
          <a:bodyPr anchor="t">
            <a:normAutofit/>
          </a:bodyPr>
          <a:lstStyle/>
          <a:p>
            <a:pPr lvl="0" algn="l">
              <a:spcBef>
                <a:spcPts val="0"/>
              </a:spcBef>
              <a:spcAft>
                <a:spcPts val="1000"/>
              </a:spcAft>
            </a:pPr>
            <a:r>
              <a:rPr lang="en-AU" sz="24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The Mental Health System is responsible for..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2" y="2140772"/>
            <a:ext cx="8229600" cy="3926541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9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b="1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</a:t>
            </a:r>
            <a:r>
              <a:rPr lang="en-US" sz="1900" b="1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1900" b="1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19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responsible </a:t>
            </a:r>
            <a:r>
              <a:rPr lang="en-US" sz="1900" dirty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diagnosis and treatment of psychiatric conditions and mental illness</a:t>
            </a:r>
            <a:r>
              <a:rPr lang="en-US" sz="19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900" dirty="0" smtClean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19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9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and clinical </a:t>
            </a:r>
            <a:r>
              <a:rPr lang="en-AU" sz="1900" dirty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treatment (in the community or in </a:t>
            </a:r>
            <a:r>
              <a:rPr lang="en-AU" sz="1900" dirty="0" smtClean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a health setting)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AU" sz="1900" dirty="0" smtClean="0">
              <a:solidFill>
                <a:srgbClr val="4A1A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900" dirty="0" smtClean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residential </a:t>
            </a:r>
            <a:r>
              <a:rPr lang="en-AU" sz="1900" dirty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care, including inpatient treatment or clinical rehabilitation </a:t>
            </a:r>
            <a:endParaRPr lang="en-AU" sz="1900" dirty="0" smtClean="0">
              <a:solidFill>
                <a:srgbClr val="4A1A5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AU" sz="1900" dirty="0" smtClean="0">
              <a:solidFill>
                <a:srgbClr val="4A1A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900" dirty="0" smtClean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en-AU" sz="1900" dirty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intervention</a:t>
            </a: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endParaRPr lang="en-AU" sz="1800" dirty="0" smtClean="0">
              <a:solidFill>
                <a:srgbClr val="4A1A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2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0771"/>
            <a:ext cx="8229600" cy="3431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800" dirty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based on experience will drive improvement</a:t>
            </a:r>
          </a:p>
          <a:p>
            <a:endParaRPr lang="en-AU" sz="1800" dirty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Openness to feedback will help shape the Scheme</a:t>
            </a:r>
          </a:p>
          <a:p>
            <a:endParaRPr lang="en-AU" sz="1800" dirty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Scheme will be continuously reviewed and improved</a:t>
            </a:r>
          </a:p>
          <a:p>
            <a:endParaRPr lang="en-AU" sz="1800" dirty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improvement supports long-term sustainability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50691"/>
            <a:ext cx="8229600" cy="699248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trial sites will be crucial</a:t>
            </a:r>
            <a:endParaRPr lang="en-A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48" y="3046431"/>
            <a:ext cx="2137752" cy="32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3" y="2073536"/>
            <a:ext cx="5486400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Nationally:</a:t>
            </a:r>
          </a:p>
          <a:p>
            <a:pPr>
              <a:spcAft>
                <a:spcPts val="6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Over 28,000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people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- </a:t>
            </a:r>
            <a:r>
              <a:rPr lang="en-AU" sz="1800" dirty="0" err="1" smtClean="0">
                <a:solidFill>
                  <a:srgbClr val="4A1A50"/>
                </a:solidFill>
                <a:latin typeface="Arial"/>
                <a:cs typeface="Arial"/>
              </a:rPr>
              <a:t>MyAccess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 Checker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Website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has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around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2,000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visitors daily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Our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shopfronts have had over 3,600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visitors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More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than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5,900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access requests have been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submitted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Over 2,500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individual plans have been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completed by end of 2013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People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accessing the scheme report high levels of satisfaction </a:t>
            </a:r>
            <a:endParaRPr lang="en-AU" dirty="0">
              <a:solidFill>
                <a:srgbClr val="4A1A50"/>
              </a:solidFill>
              <a:latin typeface="Arial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n-AU" sz="1800" dirty="0" smtClean="0">
              <a:solidFill>
                <a:srgbClr val="4A1A5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127402" cy="613187"/>
          </a:xfrm>
        </p:spPr>
        <p:txBody>
          <a:bodyPr anchor="t">
            <a:norm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</a:pPr>
            <a:r>
              <a:rPr lang="en-AU" sz="2400" b="1" dirty="0">
                <a:solidFill>
                  <a:schemeClr val="tx2"/>
                </a:solidFill>
                <a:latin typeface="Arial"/>
                <a:cs typeface="Arial"/>
              </a:rPr>
              <a:t>Progress to date has been good</a:t>
            </a:r>
            <a:endParaRPr lang="en-AU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Placeholder 5" descr="Image is of a family of two adults and two children. One of the children is in a wheelchair. " title="Photo of a famil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r="20776"/>
          <a:stretch>
            <a:fillRect/>
          </a:stretch>
        </p:blipFill>
        <p:spPr>
          <a:xfrm>
            <a:off x="5948978" y="2194560"/>
            <a:ext cx="2818504" cy="35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433"/>
            <a:ext cx="8229600" cy="964440"/>
          </a:xfrm>
        </p:spPr>
        <p:txBody>
          <a:bodyPr>
            <a:normAutofit/>
          </a:bodyPr>
          <a:lstStyle/>
          <a:p>
            <a:pPr algn="ctr"/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Progress to date – mental health</a:t>
            </a:r>
            <a:endParaRPr lang="en-A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NDIS Participants </a:t>
            </a:r>
            <a:r>
              <a:rPr lang="en-AU" dirty="0" smtClean="0"/>
              <a:t>- to date 2% of participants deemed eligible for the Scheme identify as people with primary disability type of ‘psychiatric’</a:t>
            </a:r>
          </a:p>
          <a:p>
            <a:endParaRPr lang="en-AU" dirty="0" smtClean="0"/>
          </a:p>
          <a:p>
            <a:r>
              <a:rPr lang="en-AU" b="1" dirty="0" smtClean="0"/>
              <a:t>Program transitions </a:t>
            </a:r>
            <a:r>
              <a:rPr lang="en-AU" dirty="0" smtClean="0"/>
              <a:t>– number of state and Commonwealth mental health programs transitioning fully or part into the Scheme</a:t>
            </a:r>
          </a:p>
          <a:p>
            <a:endParaRPr lang="en-AU" dirty="0"/>
          </a:p>
          <a:p>
            <a:r>
              <a:rPr lang="en-AU" b="1" dirty="0" smtClean="0"/>
              <a:t>Ongoing sector engagement </a:t>
            </a:r>
            <a:r>
              <a:rPr lang="en-AU" dirty="0" smtClean="0"/>
              <a:t>– to </a:t>
            </a:r>
            <a:r>
              <a:rPr lang="en-AU" dirty="0"/>
              <a:t>inform how the </a:t>
            </a:r>
            <a:r>
              <a:rPr lang="en-AU" dirty="0" smtClean="0"/>
              <a:t>Scheme </a:t>
            </a:r>
            <a:r>
              <a:rPr lang="en-AU" dirty="0"/>
              <a:t>can best support participants with a permanent psychosocial disability. </a:t>
            </a:r>
            <a:endParaRPr lang="en-AU" dirty="0" smtClean="0"/>
          </a:p>
          <a:p>
            <a:pPr lvl="1"/>
            <a:r>
              <a:rPr lang="en-AU" dirty="0" smtClean="0"/>
              <a:t>Agency holding a number of workshops and forums; </a:t>
            </a:r>
          </a:p>
          <a:p>
            <a:pPr lvl="1"/>
            <a:r>
              <a:rPr lang="en-AU" dirty="0" smtClean="0"/>
              <a:t>Funded Mental Health Council of Australia to help build the capacity of mental health sector and assist in understanding the Scheme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8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600" dirty="0" smtClean="0">
                <a:solidFill>
                  <a:schemeClr val="tx2"/>
                </a:solidFill>
                <a:latin typeface="Arial"/>
                <a:cs typeface="Arial"/>
              </a:rPr>
              <a:t>WA Update</a:t>
            </a:r>
            <a:endParaRPr lang="en-AU" sz="2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598116"/>
          </a:xfrm>
        </p:spPr>
        <p:txBody>
          <a:bodyPr>
            <a:normAutofit lnSpcReduction="10000"/>
          </a:bodyPr>
          <a:lstStyle/>
          <a:p>
            <a:r>
              <a:rPr lang="en-AU" dirty="0"/>
              <a:t>One site secured in Midland</a:t>
            </a:r>
          </a:p>
          <a:p>
            <a:r>
              <a:rPr lang="en-AU" dirty="0"/>
              <a:t>Appointment of </a:t>
            </a:r>
            <a:r>
              <a:rPr lang="en-AU" dirty="0" smtClean="0"/>
              <a:t>Trial </a:t>
            </a:r>
            <a:r>
              <a:rPr lang="en-AU" dirty="0"/>
              <a:t>Site </a:t>
            </a:r>
            <a:r>
              <a:rPr lang="en-AU" dirty="0" smtClean="0"/>
              <a:t>Manager - </a:t>
            </a:r>
            <a:r>
              <a:rPr lang="en-AU" dirty="0"/>
              <a:t>Marita </a:t>
            </a:r>
            <a:r>
              <a:rPr lang="en-AU" dirty="0" smtClean="0"/>
              <a:t>Walker</a:t>
            </a:r>
            <a:endParaRPr lang="en-AU" dirty="0"/>
          </a:p>
          <a:p>
            <a:r>
              <a:rPr lang="en-AU" dirty="0"/>
              <a:t>Further recruitment </a:t>
            </a:r>
            <a:r>
              <a:rPr lang="en-AU" dirty="0" smtClean="0"/>
              <a:t>is underway for Directors of Engagement and Service Delivery</a:t>
            </a:r>
            <a:endParaRPr lang="en-AU" dirty="0"/>
          </a:p>
          <a:p>
            <a:r>
              <a:rPr lang="en-AU" dirty="0"/>
              <a:t>Working </a:t>
            </a:r>
            <a:r>
              <a:rPr lang="en-AU" dirty="0" smtClean="0"/>
              <a:t>closely with </a:t>
            </a:r>
            <a:r>
              <a:rPr lang="en-AU" dirty="0"/>
              <a:t>WA Government on:</a:t>
            </a:r>
          </a:p>
          <a:p>
            <a:pPr lvl="1"/>
            <a:r>
              <a:rPr lang="en-AU" dirty="0"/>
              <a:t>Sector Development and provider readiness </a:t>
            </a:r>
          </a:p>
          <a:p>
            <a:pPr lvl="1"/>
            <a:r>
              <a:rPr lang="en-AU" dirty="0"/>
              <a:t>Client and program mapping </a:t>
            </a:r>
          </a:p>
          <a:p>
            <a:pPr lvl="1"/>
            <a:r>
              <a:rPr lang="en-AU" dirty="0"/>
              <a:t>Communication to </a:t>
            </a:r>
            <a:r>
              <a:rPr lang="en-AU" dirty="0" smtClean="0"/>
              <a:t>consumers</a:t>
            </a:r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Expecting at least 4,000 people to transition into the Scheme over two years</a:t>
            </a:r>
          </a:p>
          <a:p>
            <a:pPr lvl="1"/>
            <a:r>
              <a:rPr lang="en-AU" dirty="0" smtClean="0"/>
              <a:t>Working with WA Government to establish what order people will come into the Scheme</a:t>
            </a:r>
            <a:endParaRPr lang="en-AU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8092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600" dirty="0">
                <a:solidFill>
                  <a:schemeClr val="tx2"/>
                </a:solidFill>
              </a:rPr>
              <a:t>To be successful the </a:t>
            </a:r>
            <a:r>
              <a:rPr lang="en-AU" sz="2600" dirty="0" smtClean="0">
                <a:solidFill>
                  <a:schemeClr val="tx2"/>
                </a:solidFill>
              </a:rPr>
              <a:t>NDIS must</a:t>
            </a:r>
            <a:endParaRPr lang="en-AU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8424936" cy="4525963"/>
          </a:xfrm>
        </p:spPr>
        <p:txBody>
          <a:bodyPr/>
          <a:lstStyle/>
          <a:p>
            <a:pPr lvl="1"/>
            <a:r>
              <a:rPr lang="en-AU" sz="1900" dirty="0">
                <a:solidFill>
                  <a:srgbClr val="4A1A50"/>
                </a:solidFill>
              </a:rPr>
              <a:t>Keep the three pillars in balance</a:t>
            </a:r>
          </a:p>
          <a:p>
            <a:pPr lvl="1"/>
            <a:endParaRPr lang="en-AU" sz="1900" dirty="0">
              <a:solidFill>
                <a:srgbClr val="4A1A50"/>
              </a:solidFill>
            </a:endParaRPr>
          </a:p>
          <a:p>
            <a:pPr lvl="1"/>
            <a:r>
              <a:rPr lang="en-AU" sz="1900" dirty="0">
                <a:solidFill>
                  <a:srgbClr val="4A1A50"/>
                </a:solidFill>
              </a:rPr>
              <a:t>Ensure the Scheme is sustainable </a:t>
            </a:r>
          </a:p>
          <a:p>
            <a:pPr marL="914400" lvl="2" indent="0">
              <a:buNone/>
            </a:pPr>
            <a:endParaRPr lang="en-AU" sz="1900" dirty="0">
              <a:solidFill>
                <a:srgbClr val="4A1A50"/>
              </a:solidFill>
            </a:endParaRPr>
          </a:p>
          <a:p>
            <a:pPr lvl="1"/>
            <a:r>
              <a:rPr lang="en-AU" sz="1900" dirty="0">
                <a:solidFill>
                  <a:srgbClr val="4A1A50"/>
                </a:solidFill>
              </a:rPr>
              <a:t>Ensure the delivery of the Scheme is both efficient and effective </a:t>
            </a:r>
          </a:p>
          <a:p>
            <a:pPr marL="914400" lvl="2" indent="0">
              <a:buNone/>
            </a:pPr>
            <a:endParaRPr lang="en-AU" sz="1900" dirty="0">
              <a:solidFill>
                <a:srgbClr val="4A1A50"/>
              </a:solidFill>
            </a:endParaRPr>
          </a:p>
          <a:p>
            <a:pPr lvl="1"/>
            <a:r>
              <a:rPr lang="en-AU" sz="1900" dirty="0">
                <a:solidFill>
                  <a:srgbClr val="4A1A50"/>
                </a:solidFill>
              </a:rPr>
              <a:t>Improve outcomes for people with a disability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30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2131"/>
            <a:ext cx="8229600" cy="1937982"/>
          </a:xfrm>
        </p:spPr>
        <p:txBody>
          <a:bodyPr>
            <a:normAutofit/>
          </a:bodyPr>
          <a:lstStyle/>
          <a:p>
            <a:pPr algn="ctr"/>
            <a:r>
              <a:rPr lang="en-AU" sz="4800" dirty="0" smtClean="0">
                <a:solidFill>
                  <a:srgbClr val="6B2976"/>
                </a:solidFill>
              </a:rPr>
              <a:t>Questions?</a:t>
            </a:r>
            <a:endParaRPr lang="en-AU" sz="4800" dirty="0">
              <a:solidFill>
                <a:srgbClr val="6B29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2162287"/>
            <a:ext cx="8291264" cy="448018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Supports tailored to individual needs</a:t>
            </a:r>
          </a:p>
          <a:p>
            <a:pPr>
              <a:spcAft>
                <a:spcPts val="1800"/>
              </a:spcAft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Insurance approach for more stable long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term costs </a:t>
            </a: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and better outcomes</a:t>
            </a:r>
          </a:p>
          <a:p>
            <a:pPr>
              <a:spcAft>
                <a:spcPts val="1800"/>
              </a:spcAft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Choice and control is central</a:t>
            </a:r>
          </a:p>
          <a:p>
            <a:pPr>
              <a:spcAft>
                <a:spcPts val="1800"/>
              </a:spcAft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Needs driven rather than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rationed funding</a:t>
            </a:r>
            <a:endParaRPr lang="en-AU" dirty="0">
              <a:solidFill>
                <a:srgbClr val="4A1A50"/>
              </a:solidFill>
              <a:latin typeface="Arial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Delivered in local community</a:t>
            </a:r>
          </a:p>
          <a:p>
            <a:pPr>
              <a:spcAft>
                <a:spcPts val="1800"/>
              </a:spcAft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Working towards national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coverage</a:t>
            </a:r>
            <a:endParaRPr lang="en-AU" dirty="0">
              <a:solidFill>
                <a:srgbClr val="4A1A5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2236"/>
            <a:ext cx="8617226" cy="617929"/>
          </a:xfrm>
        </p:spPr>
        <p:txBody>
          <a:bodyPr>
            <a:normAutofit/>
          </a:bodyPr>
          <a:lstStyle/>
          <a:p>
            <a:pPr algn="ctr"/>
            <a:r>
              <a:rPr lang="en-AU" dirty="0" smtClean="0">
                <a:solidFill>
                  <a:schemeClr val="tx2"/>
                </a:solidFill>
              </a:rPr>
              <a:t>A new way of delivering disability support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599"/>
            <a:ext cx="8229600" cy="6992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 pillars underpin NDIS design</a:t>
            </a:r>
            <a:endParaRPr lang="en-A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426910"/>
              </p:ext>
            </p:extLst>
          </p:nvPr>
        </p:nvGraphicFramePr>
        <p:xfrm>
          <a:off x="457200" y="1820847"/>
          <a:ext cx="2526726" cy="475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726"/>
              </a:tblGrid>
              <a:tr h="8539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Insurance Approach</a:t>
                      </a:r>
                    </a:p>
                  </a:txBody>
                  <a:tcPr anchor="ctr"/>
                </a:tc>
              </a:tr>
              <a:tr h="3903599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Supports economic and social participation.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Mobilises funding for early intervention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Estimates and manages resource allocation based on managing long term costs across the life-course of individuals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Shares the cost of disability across the community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99579"/>
              </p:ext>
            </p:extLst>
          </p:nvPr>
        </p:nvGraphicFramePr>
        <p:xfrm>
          <a:off x="3315421" y="1842478"/>
          <a:ext cx="2526726" cy="471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726"/>
              </a:tblGrid>
              <a:tr h="8254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Choice</a:t>
                      </a:r>
                      <a:r>
                        <a:rPr lang="en-AU" baseline="0" dirty="0" smtClean="0">
                          <a:solidFill>
                            <a:schemeClr val="bg1"/>
                          </a:solidFill>
                        </a:rPr>
                        <a:t> and Control</a:t>
                      </a:r>
                      <a:endParaRPr lang="en-AU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89175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AU" sz="14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determine how much control they want over management of their funding, supports and providers</a:t>
                      </a: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AU" sz="14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Scheme gives effect to certain obligations under the Convention on the Rights of Persons with Disabilities - including respect for their worth, dignity and to live free from abuse, neglect and exploitation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61632"/>
              </p:ext>
            </p:extLst>
          </p:nvPr>
        </p:nvGraphicFramePr>
        <p:xfrm>
          <a:off x="6160074" y="1839558"/>
          <a:ext cx="2526726" cy="47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726"/>
              </a:tblGrid>
              <a:tr h="78430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chemeClr val="bg1"/>
                          </a:solidFill>
                        </a:rPr>
                        <a:t>Community and Mainstream</a:t>
                      </a:r>
                    </a:p>
                  </a:txBody>
                  <a:tcPr anchor="ctr"/>
                </a:tc>
              </a:tr>
              <a:tr h="395449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are supported to access and coordinate community and funded supports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scheme will not duplicate or replace mainstream services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interface with mainstream  and community supports is central to the sustainability of the Scheme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0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dirty="0" smtClean="0">
                <a:solidFill>
                  <a:schemeClr val="tx2"/>
                </a:solidFill>
              </a:rPr>
              <a:t>Principles and objectives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Support independence, social and economic participation – not passive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Provide reasonable and necessary supports, including early intervention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Enable people to exercise choice and control in pursuit of goals, and in planning and delivery of their supports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Facilitate nationally consistent approach to access, planning and funding of supports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Promote provision of high quality, innovative supports to maximise independent lifestyles and full inclusion in the community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4A1A50"/>
                </a:solidFill>
                <a:latin typeface="Arial"/>
                <a:cs typeface="Arial"/>
              </a:rPr>
              <a:t>Give effect to obligations under international conventions</a:t>
            </a:r>
          </a:p>
          <a:p>
            <a:pPr>
              <a:spcAft>
                <a:spcPts val="600"/>
              </a:spcAft>
            </a:pP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/>
            </a:r>
            <a:b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</a:br>
            <a:endParaRPr lang="en-AU" sz="1800" dirty="0">
              <a:solidFill>
                <a:srgbClr val="4A1A50"/>
              </a:solidFill>
              <a:latin typeface="Arial"/>
              <a:cs typeface="Arial"/>
            </a:endParaRPr>
          </a:p>
          <a:p>
            <a:endParaRPr lang="en-AU" sz="1800" dirty="0">
              <a:solidFill>
                <a:srgbClr val="4A1A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972" y="2225811"/>
            <a:ext cx="7465807" cy="45089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1 July 2013, the first stage of the NDIS commenced in</a:t>
            </a:r>
            <a:endParaRPr lang="en-AU" dirty="0">
              <a:solidFill>
                <a:srgbClr val="4A1A5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/>
              <a:buChar char="•"/>
            </a:pP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Tasmania</a:t>
            </a:r>
            <a:endParaRPr lang="en-AU" dirty="0">
              <a:solidFill>
                <a:srgbClr val="4A1A5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/>
              <a:buChar char="•"/>
            </a:pP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South Australia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The Hunter in NSW 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/>
              <a:buChar char="•"/>
            </a:pP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The Barwon area in Victoria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4A1A50"/>
                </a:solidFill>
                <a:latin typeface="Arial"/>
                <a:cs typeface="Arial"/>
              </a:rPr>
              <a:t>The ACT and the Barkly region of the NT join the first stage in July 2014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4A1A50"/>
                </a:solidFill>
                <a:latin typeface="Arial"/>
                <a:cs typeface="Arial"/>
              </a:rPr>
              <a:t>Western </a:t>
            </a: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Australia commences a </a:t>
            </a:r>
            <a:r>
              <a:rPr lang="en-US" dirty="0" smtClean="0">
                <a:solidFill>
                  <a:srgbClr val="4A1A50"/>
                </a:solidFill>
                <a:latin typeface="Arial"/>
                <a:cs typeface="Arial"/>
              </a:rPr>
              <a:t>two-year </a:t>
            </a: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pilot </a:t>
            </a:r>
            <a:r>
              <a:rPr lang="en-US" dirty="0" smtClean="0">
                <a:solidFill>
                  <a:srgbClr val="4A1A50"/>
                </a:solidFill>
                <a:latin typeface="Arial"/>
                <a:cs typeface="Arial"/>
              </a:rPr>
              <a:t>in July </a:t>
            </a: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2014</a:t>
            </a:r>
            <a:endParaRPr lang="en-AU" dirty="0">
              <a:solidFill>
                <a:srgbClr val="4A1A5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4A1A5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MG0021\AppData\Local\Microsoft\Windows\Temporary Internet Files\Content.Outlook\0H4D434K\ausma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28" y="2915610"/>
            <a:ext cx="3410174" cy="20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374288"/>
            <a:ext cx="8127402" cy="6131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A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trial sites</a:t>
            </a:r>
            <a:endParaRPr lang="en-A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200" dirty="0" smtClean="0">
                <a:solidFill>
                  <a:schemeClr val="tx2"/>
                </a:solidFill>
              </a:rPr>
              <a:t>Accessing the Scheme</a:t>
            </a:r>
            <a:endParaRPr lang="en-AU" sz="22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People with disability who meet the access requirements will become</a:t>
            </a: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4A1A50"/>
                </a:solidFill>
                <a:latin typeface="Arial"/>
                <a:cs typeface="Arial"/>
              </a:rPr>
              <a:t>participants</a:t>
            </a: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 in the scheme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NDIS has a </a:t>
            </a:r>
            <a:r>
              <a:rPr lang="en-US" b="1" dirty="0">
                <a:solidFill>
                  <a:srgbClr val="4A1A50"/>
                </a:solidFill>
                <a:latin typeface="Arial"/>
                <a:cs typeface="Arial"/>
              </a:rPr>
              <a:t>wide gateway </a:t>
            </a: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to introduce people to the scheme through multiple channels and touch points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4A1A50"/>
                </a:solidFill>
                <a:latin typeface="Arial"/>
                <a:cs typeface="Arial"/>
              </a:rPr>
              <a:t>People in trial sites </a:t>
            </a: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can use </a:t>
            </a:r>
            <a:r>
              <a:rPr lang="en-US" b="1" i="1" dirty="0" err="1">
                <a:solidFill>
                  <a:srgbClr val="4A1A50"/>
                </a:solidFill>
                <a:latin typeface="Arial"/>
                <a:cs typeface="Arial"/>
              </a:rPr>
              <a:t>MyAccess</a:t>
            </a:r>
            <a:r>
              <a:rPr lang="en-US" b="1" i="1" dirty="0">
                <a:solidFill>
                  <a:srgbClr val="4A1A50"/>
                </a:solidFill>
                <a:latin typeface="Arial"/>
                <a:cs typeface="Arial"/>
              </a:rPr>
              <a:t> Checker </a:t>
            </a: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to get an indication about whether </a:t>
            </a:r>
            <a:r>
              <a:rPr lang="en-US" dirty="0" smtClean="0">
                <a:solidFill>
                  <a:srgbClr val="4A1A50"/>
                </a:solidFill>
                <a:latin typeface="Arial"/>
                <a:cs typeface="Arial"/>
              </a:rPr>
              <a:t>they may </a:t>
            </a: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be able to access assistance from the scheme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4A1A50"/>
                </a:solidFill>
                <a:latin typeface="Arial"/>
                <a:cs typeface="Arial"/>
              </a:rPr>
              <a:t>Gradual intake </a:t>
            </a:r>
            <a:r>
              <a:rPr lang="en-US" dirty="0">
                <a:solidFill>
                  <a:srgbClr val="4A1A50"/>
                </a:solidFill>
                <a:latin typeface="Arial"/>
                <a:cs typeface="Arial"/>
              </a:rPr>
              <a:t>of participants into the </a:t>
            </a:r>
            <a:r>
              <a:rPr lang="en-US" dirty="0" smtClean="0">
                <a:solidFill>
                  <a:srgbClr val="4A1A50"/>
                </a:solidFill>
                <a:latin typeface="Arial"/>
                <a:cs typeface="Arial"/>
              </a:rPr>
              <a:t>scheme</a:t>
            </a:r>
            <a:endParaRPr lang="en-AU" b="1" dirty="0">
              <a:solidFill>
                <a:srgbClr val="4A1A50"/>
              </a:solidFill>
              <a:latin typeface="Arial"/>
              <a:cs typeface="Arial"/>
            </a:endParaRPr>
          </a:p>
        </p:txBody>
      </p:sp>
      <p:pic>
        <p:nvPicPr>
          <p:cNvPr id="5" name="Picture 2" descr="Image of a man playing the banjo" title="Man with disability playing banjo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26224"/>
          <a:stretch/>
        </p:blipFill>
        <p:spPr bwMode="auto">
          <a:xfrm>
            <a:off x="6045798" y="2502114"/>
            <a:ext cx="2733260" cy="31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6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617929"/>
          </a:xfrm>
        </p:spPr>
        <p:txBody>
          <a:bodyPr>
            <a:normAutofit/>
          </a:bodyPr>
          <a:lstStyle/>
          <a:p>
            <a:r>
              <a:rPr lang="en-AU" sz="2200" dirty="0" smtClean="0">
                <a:solidFill>
                  <a:schemeClr val="tx2"/>
                </a:solidFill>
              </a:rPr>
              <a:t>Access requirements</a:t>
            </a:r>
            <a:endParaRPr lang="en-AU" sz="22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916832"/>
            <a:ext cx="5112568" cy="4480187"/>
          </a:xfrm>
        </p:spPr>
        <p:txBody>
          <a:bodyPr>
            <a:normAutofit fontScale="92500" lnSpcReduction="20000"/>
          </a:bodyPr>
          <a:lstStyle/>
          <a:p>
            <a:pPr marL="0" lvl="2" indent="0">
              <a:buNone/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Accessing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assistance </a:t>
            </a: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from the scheme requires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that a person must:</a:t>
            </a:r>
            <a:endParaRPr lang="en-AU" dirty="0">
              <a:solidFill>
                <a:srgbClr val="4A1A50"/>
              </a:solidFill>
              <a:latin typeface="Arial"/>
              <a:cs typeface="Arial"/>
            </a:endParaRPr>
          </a:p>
          <a:p>
            <a:pPr marL="0" lvl="2"/>
            <a:endParaRPr lang="en-AU" dirty="0">
              <a:solidFill>
                <a:srgbClr val="4A1A50"/>
              </a:solidFill>
              <a:latin typeface="Arial"/>
              <a:cs typeface="Arial"/>
            </a:endParaRPr>
          </a:p>
          <a:p>
            <a:pPr marL="2857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be </a:t>
            </a: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under 65 years of age;</a:t>
            </a:r>
          </a:p>
          <a:p>
            <a:pPr marL="2857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be </a:t>
            </a: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an Australian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citizen or permanent </a:t>
            </a: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resident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and </a:t>
            </a: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living in the trial site; </a:t>
            </a:r>
          </a:p>
          <a:p>
            <a:pPr marL="2857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h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ave a permanent disability - the </a:t>
            </a: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disability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must have </a:t>
            </a: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a big impact on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day to day life and on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the person’s </a:t>
            </a: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ability to participate in 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the community; or</a:t>
            </a:r>
          </a:p>
          <a:p>
            <a:pPr marL="2857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dirty="0">
                <a:solidFill>
                  <a:srgbClr val="4A1A50"/>
                </a:solidFill>
                <a:latin typeface="Arial"/>
                <a:cs typeface="Arial"/>
              </a:rPr>
              <a:t>m</a:t>
            </a:r>
            <a:r>
              <a:rPr lang="en-AU" dirty="0" smtClean="0">
                <a:solidFill>
                  <a:srgbClr val="4A1A50"/>
                </a:solidFill>
                <a:latin typeface="Arial"/>
                <a:cs typeface="Arial"/>
              </a:rPr>
              <a:t>eet early intervention requirements – reducing individual’s future needs for supports in relation to disability</a:t>
            </a:r>
          </a:p>
          <a:p>
            <a:pPr marL="285750" lvl="2" indent="-285750">
              <a:buFont typeface="Arial" pitchFamily="34" charset="0"/>
              <a:buChar char="•"/>
            </a:pPr>
            <a:endParaRPr lang="en-AU" dirty="0" smtClean="0">
              <a:solidFill>
                <a:srgbClr val="4A1A50"/>
              </a:solidFill>
              <a:latin typeface="Arial"/>
              <a:cs typeface="Arial"/>
            </a:endParaRPr>
          </a:p>
          <a:p>
            <a:pPr marL="285750" lvl="2" indent="-285750">
              <a:buFont typeface="Arial" pitchFamily="34" charset="0"/>
              <a:buChar char="•"/>
            </a:pPr>
            <a:endParaRPr lang="en-AU" dirty="0">
              <a:solidFill>
                <a:srgbClr val="4A1A5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AU" dirty="0">
              <a:solidFill>
                <a:srgbClr val="4A1A50"/>
              </a:solidFill>
            </a:endParaRPr>
          </a:p>
        </p:txBody>
      </p:sp>
      <p:pic>
        <p:nvPicPr>
          <p:cNvPr id="5" name="Picture 2" descr="Mother and two sons sitting in a playground, one son has a disability. " title="Mum with two sons, one with disability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8973" r="14449"/>
          <a:stretch/>
        </p:blipFill>
        <p:spPr bwMode="auto">
          <a:xfrm>
            <a:off x="5568182" y="2733261"/>
            <a:ext cx="3118618" cy="28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 descr="Diagram of the a plan under the NDIS including Individual Goals, Other Supports, NDIS funded supports" title="NDIS My Plan Diagram"/>
          <p:cNvGrpSpPr/>
          <p:nvPr/>
        </p:nvGrpSpPr>
        <p:grpSpPr>
          <a:xfrm>
            <a:off x="384310" y="2448089"/>
            <a:ext cx="8398565" cy="3429000"/>
            <a:chOff x="288235" y="2126974"/>
            <a:chExt cx="8398565" cy="3429000"/>
          </a:xfrm>
        </p:grpSpPr>
        <p:grpSp>
          <p:nvGrpSpPr>
            <p:cNvPr id="15" name="Group 14"/>
            <p:cNvGrpSpPr/>
            <p:nvPr/>
          </p:nvGrpSpPr>
          <p:grpSpPr>
            <a:xfrm>
              <a:off x="632793" y="3185729"/>
              <a:ext cx="2050773" cy="2050773"/>
              <a:chOff x="901149" y="2683563"/>
              <a:chExt cx="2050773" cy="205077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01149" y="2683563"/>
                <a:ext cx="2050773" cy="2050773"/>
              </a:xfrm>
              <a:prstGeom prst="rect">
                <a:avLst/>
              </a:prstGeom>
              <a:solidFill>
                <a:srgbClr val="6B2976">
                  <a:alpha val="30000"/>
                </a:srgb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01149" y="3351694"/>
                <a:ext cx="20507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2000" b="1" dirty="0" smtClean="0">
                    <a:solidFill>
                      <a:srgbClr val="6B297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Individual goals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389243" y="3185729"/>
              <a:ext cx="2050773" cy="2050773"/>
              <a:chOff x="3127514" y="2531163"/>
              <a:chExt cx="2050773" cy="205077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127514" y="2531163"/>
                <a:ext cx="2050773" cy="2050773"/>
              </a:xfrm>
              <a:prstGeom prst="rect">
                <a:avLst/>
              </a:prstGeom>
              <a:solidFill>
                <a:srgbClr val="6B2976">
                  <a:alpha val="30000"/>
                </a:srgb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27514" y="3033329"/>
                <a:ext cx="205077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2000" b="1" dirty="0" smtClean="0">
                    <a:solidFill>
                      <a:srgbClr val="6B297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Other supports</a:t>
                </a:r>
              </a:p>
              <a:p>
                <a:pPr algn="ctr" defTabSz="457200"/>
                <a:r>
                  <a:rPr lang="en-AU" sz="1400" b="1" dirty="0" smtClean="0">
                    <a:solidFill>
                      <a:srgbClr val="6B297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(provided by </a:t>
                </a:r>
              </a:p>
              <a:p>
                <a:pPr algn="ctr" defTabSz="457200"/>
                <a:r>
                  <a:rPr lang="en-AU" sz="1400" b="1" dirty="0" smtClean="0">
                    <a:solidFill>
                      <a:srgbClr val="6B297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other systems, </a:t>
                </a:r>
              </a:p>
              <a:p>
                <a:pPr algn="ctr" defTabSz="457200"/>
                <a:r>
                  <a:rPr lang="en-AU" sz="1400" b="1" dirty="0" smtClean="0">
                    <a:solidFill>
                      <a:srgbClr val="6B297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family and friends)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145693" y="3182416"/>
              <a:ext cx="2050773" cy="2050773"/>
              <a:chOff x="901149" y="2683563"/>
              <a:chExt cx="2050773" cy="20507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01149" y="2683563"/>
                <a:ext cx="2050773" cy="2050773"/>
              </a:xfrm>
              <a:prstGeom prst="rect">
                <a:avLst/>
              </a:prstGeom>
              <a:solidFill>
                <a:srgbClr val="6B2976">
                  <a:alpha val="30000"/>
                </a:srgb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01149" y="3351694"/>
                <a:ext cx="20507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2000" b="1" dirty="0" smtClean="0">
                    <a:solidFill>
                      <a:srgbClr val="6B297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NDIS funded supports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288235" y="2126974"/>
              <a:ext cx="8398565" cy="3429000"/>
            </a:xfrm>
            <a:prstGeom prst="rect">
              <a:avLst/>
            </a:prstGeom>
            <a:solidFill>
              <a:srgbClr val="6B2976">
                <a:alpha val="45000"/>
              </a:srgb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83566" y="3795616"/>
              <a:ext cx="705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AU" sz="4800" b="1" dirty="0" smtClean="0">
                  <a:solidFill>
                    <a:srgbClr val="6B29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40016" y="3788991"/>
              <a:ext cx="705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AU" sz="4800" b="1" dirty="0" smtClean="0">
                  <a:solidFill>
                    <a:srgbClr val="6B29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" name="TextBox 25" descr="My plan diagram featuring individual goals, other supports and NDIS funded supports. " title="Diagram showing 'My Plan'"/>
            <p:cNvSpPr txBox="1"/>
            <p:nvPr/>
          </p:nvSpPr>
          <p:spPr>
            <a:xfrm>
              <a:off x="288235" y="2246243"/>
              <a:ext cx="8398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AU" sz="3600" b="1" dirty="0" smtClean="0">
                  <a:solidFill>
                    <a:srgbClr val="6B29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 Plan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dirty="0" smtClean="0">
                <a:solidFill>
                  <a:schemeClr val="tx2"/>
                </a:solidFill>
              </a:rPr>
              <a:t>Individual plan </a:t>
            </a:r>
            <a:r>
              <a:rPr lang="en-AU" dirty="0">
                <a:solidFill>
                  <a:schemeClr val="tx2"/>
                </a:solidFill>
              </a:rPr>
              <a:t>and budget </a:t>
            </a:r>
            <a:r>
              <a:rPr lang="en-AU" dirty="0" smtClean="0">
                <a:solidFill>
                  <a:schemeClr val="tx2"/>
                </a:solidFill>
              </a:rPr>
              <a:t>for </a:t>
            </a:r>
            <a:r>
              <a:rPr lang="en-AU" dirty="0">
                <a:solidFill>
                  <a:schemeClr val="tx2"/>
                </a:solidFill>
              </a:rPr>
              <a:t>supports</a:t>
            </a:r>
          </a:p>
        </p:txBody>
      </p:sp>
    </p:spTree>
    <p:extLst>
      <p:ext uri="{BB962C8B-B14F-4D97-AF65-F5344CB8AC3E}">
        <p14:creationId xmlns:p14="http://schemas.microsoft.com/office/powerpoint/2010/main" val="34635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640960" cy="576064"/>
          </a:xfrm>
        </p:spPr>
        <p:txBody>
          <a:bodyPr>
            <a:normAutofit/>
          </a:bodyPr>
          <a:lstStyle/>
          <a:p>
            <a:pPr algn="ctr"/>
            <a:r>
              <a:rPr lang="en-AU" sz="2400" dirty="0" smtClean="0">
                <a:solidFill>
                  <a:schemeClr val="tx2"/>
                </a:solidFill>
              </a:rPr>
              <a:t>NDIS funded </a:t>
            </a:r>
            <a:r>
              <a:rPr lang="en-AU" sz="2400" dirty="0">
                <a:solidFill>
                  <a:schemeClr val="tx2"/>
                </a:solidFill>
              </a:rPr>
              <a:t>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9580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dirty="0" smtClean="0">
                <a:solidFill>
                  <a:srgbClr val="491C50"/>
                </a:solidFill>
              </a:rPr>
              <a:t>NDIS </a:t>
            </a:r>
            <a:r>
              <a:rPr lang="en-AU" dirty="0">
                <a:solidFill>
                  <a:srgbClr val="491C50"/>
                </a:solidFill>
              </a:rPr>
              <a:t>funded </a:t>
            </a:r>
            <a:r>
              <a:rPr lang="en-AU" dirty="0" smtClean="0">
                <a:solidFill>
                  <a:srgbClr val="491C50"/>
                </a:solidFill>
              </a:rPr>
              <a:t>supports </a:t>
            </a:r>
            <a:r>
              <a:rPr lang="en-AU" dirty="0">
                <a:solidFill>
                  <a:srgbClr val="491C50"/>
                </a:solidFill>
              </a:rPr>
              <a:t>may include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AU" dirty="0" smtClean="0">
                <a:solidFill>
                  <a:srgbClr val="491C50"/>
                </a:solidFill>
              </a:rPr>
              <a:t>informal care arrangements and involvement in social, and community activities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AU" dirty="0" smtClean="0">
                <a:solidFill>
                  <a:srgbClr val="491C50"/>
                </a:solidFill>
              </a:rPr>
              <a:t>supports needed to enable families and carers to undertake family activities together</a:t>
            </a:r>
          </a:p>
          <a:p>
            <a:pPr>
              <a:lnSpc>
                <a:spcPct val="150000"/>
              </a:lnSpc>
            </a:pPr>
            <a:r>
              <a:rPr lang="en-AU" dirty="0">
                <a:solidFill>
                  <a:srgbClr val="491C50"/>
                </a:solidFill>
              </a:rPr>
              <a:t>NDIS funded support must be ‘reasonable and necessary’ AND:</a:t>
            </a:r>
          </a:p>
          <a:p>
            <a:pPr marL="742950" lvl="2" indent="-342900">
              <a:spcAft>
                <a:spcPts val="600"/>
              </a:spcAft>
              <a:buFontTx/>
              <a:buChar char="−"/>
            </a:pPr>
            <a:r>
              <a:rPr lang="en-AU" sz="1900" dirty="0">
                <a:solidFill>
                  <a:srgbClr val="4A1A50"/>
                </a:solidFill>
                <a:latin typeface="Arial"/>
                <a:cs typeface="Arial"/>
              </a:rPr>
              <a:t>focus on the goals and aspirations of the participant AND</a:t>
            </a:r>
          </a:p>
          <a:p>
            <a:pPr marL="742950" lvl="2" indent="-342900">
              <a:spcAft>
                <a:spcPts val="600"/>
              </a:spcAft>
              <a:buFontTx/>
              <a:buChar char="−"/>
            </a:pPr>
            <a:r>
              <a:rPr lang="en-AU" sz="1900" dirty="0">
                <a:solidFill>
                  <a:srgbClr val="4A1A50"/>
                </a:solidFill>
                <a:latin typeface="Arial"/>
                <a:cs typeface="Arial"/>
              </a:rPr>
              <a:t>foster independence, social and economic participation AND</a:t>
            </a:r>
          </a:p>
          <a:p>
            <a:pPr marL="742950" lvl="2" indent="-342900">
              <a:spcAft>
                <a:spcPts val="600"/>
              </a:spcAft>
              <a:buFontTx/>
              <a:buChar char="−"/>
            </a:pPr>
            <a:r>
              <a:rPr lang="en-AU" sz="1900" dirty="0">
                <a:solidFill>
                  <a:srgbClr val="4A1A50"/>
                </a:solidFill>
                <a:latin typeface="Arial"/>
                <a:cs typeface="Arial"/>
              </a:rPr>
              <a:t>be evidence based  AND</a:t>
            </a:r>
          </a:p>
          <a:p>
            <a:pPr marL="742950" lvl="2" indent="-342900">
              <a:spcAft>
                <a:spcPts val="600"/>
              </a:spcAft>
              <a:buFontTx/>
              <a:buChar char="−"/>
            </a:pPr>
            <a:r>
              <a:rPr lang="en-AU" sz="1900" dirty="0">
                <a:solidFill>
                  <a:srgbClr val="4A1A50"/>
                </a:solidFill>
                <a:latin typeface="Arial"/>
                <a:cs typeface="Arial"/>
              </a:rPr>
              <a:t>represent value for money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rgbClr val="491C50"/>
                </a:solidFill>
              </a:rPr>
              <a:t>NDIS </a:t>
            </a:r>
            <a:r>
              <a:rPr lang="en-AU" dirty="0">
                <a:solidFill>
                  <a:srgbClr val="491C50"/>
                </a:solidFill>
              </a:rPr>
              <a:t>funded supports coordinate with, but do not replace or duplicate, informal or mainstream supports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 smtClean="0">
              <a:solidFill>
                <a:srgbClr val="491C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 smtClean="0">
              <a:solidFill>
                <a:srgbClr val="491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DIS PowerPoint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DI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isabilityCare Australi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DI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NDI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1144</Words>
  <Application>Microsoft Office PowerPoint</Application>
  <PresentationFormat>On-screen Show (4:3)</PresentationFormat>
  <Paragraphs>180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1_NDIS PowerPoint (2)</vt:lpstr>
      <vt:lpstr>1_NDIA PowerPoint</vt:lpstr>
      <vt:lpstr>DisabilityCare Australia template</vt:lpstr>
      <vt:lpstr>NDIA PowerPoint</vt:lpstr>
      <vt:lpstr>4_NDIA PowerPoint</vt:lpstr>
      <vt:lpstr>PowerPoint Presentation</vt:lpstr>
      <vt:lpstr>A new way of delivering disability support</vt:lpstr>
      <vt:lpstr>Three key pillars underpin NDIS design</vt:lpstr>
      <vt:lpstr>Principles and objectives</vt:lpstr>
      <vt:lpstr>PowerPoint Presentation</vt:lpstr>
      <vt:lpstr>Accessing the Scheme</vt:lpstr>
      <vt:lpstr>Access requirements</vt:lpstr>
      <vt:lpstr>Individual plan and budget for supports</vt:lpstr>
      <vt:lpstr>NDIS funded supports</vt:lpstr>
      <vt:lpstr>Informal and mainstream supports</vt:lpstr>
      <vt:lpstr>PowerPoint Presentation</vt:lpstr>
      <vt:lpstr>The interface principles between the NDIS and Mental Health </vt:lpstr>
      <vt:lpstr>The Mental Health System is responsible for..</vt:lpstr>
      <vt:lpstr>Learning from trial sites will be crucial</vt:lpstr>
      <vt:lpstr>Progress to date has been good</vt:lpstr>
      <vt:lpstr>Progress to date – mental health</vt:lpstr>
      <vt:lpstr>WA Update</vt:lpstr>
      <vt:lpstr>To be successful the NDIS must</vt:lpstr>
      <vt:lpstr>Questions?</vt:lpstr>
    </vt:vector>
  </TitlesOfParts>
  <Company>FaHCSIA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JAMIESON, Genevieve</dc:creator>
  <cp:lastModifiedBy>Coralie FLATTERS</cp:lastModifiedBy>
  <cp:revision>76</cp:revision>
  <cp:lastPrinted>2014-02-24T01:34:29Z</cp:lastPrinted>
  <dcterms:created xsi:type="dcterms:W3CDTF">2014-02-04T03:51:10Z</dcterms:created>
  <dcterms:modified xsi:type="dcterms:W3CDTF">2014-02-24T03:31:47Z</dcterms:modified>
</cp:coreProperties>
</file>