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handoutMasterIdLst>
    <p:handoutMasterId r:id="rId22"/>
  </p:handoutMasterIdLst>
  <p:sldIdLst>
    <p:sldId id="375" r:id="rId2"/>
    <p:sldId id="405" r:id="rId3"/>
    <p:sldId id="412" r:id="rId4"/>
    <p:sldId id="407" r:id="rId5"/>
    <p:sldId id="408" r:id="rId6"/>
    <p:sldId id="409" r:id="rId7"/>
    <p:sldId id="410" r:id="rId8"/>
    <p:sldId id="411" r:id="rId9"/>
    <p:sldId id="302" r:id="rId10"/>
    <p:sldId id="377" r:id="rId11"/>
    <p:sldId id="378" r:id="rId12"/>
    <p:sldId id="386" r:id="rId13"/>
    <p:sldId id="387" r:id="rId14"/>
    <p:sldId id="379" r:id="rId15"/>
    <p:sldId id="388" r:id="rId16"/>
    <p:sldId id="365" r:id="rId17"/>
    <p:sldId id="391" r:id="rId18"/>
    <p:sldId id="389" r:id="rId19"/>
    <p:sldId id="406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8040568-4351-4C7B-AA40-8F41268E9D51}">
          <p14:sldIdLst>
            <p14:sldId id="375"/>
            <p14:sldId id="405"/>
            <p14:sldId id="412"/>
            <p14:sldId id="407"/>
            <p14:sldId id="408"/>
            <p14:sldId id="409"/>
            <p14:sldId id="410"/>
            <p14:sldId id="411"/>
            <p14:sldId id="302"/>
            <p14:sldId id="377"/>
            <p14:sldId id="378"/>
            <p14:sldId id="386"/>
            <p14:sldId id="387"/>
            <p14:sldId id="379"/>
            <p14:sldId id="388"/>
            <p14:sldId id="365"/>
            <p14:sldId id="391"/>
            <p14:sldId id="389"/>
            <p14:sldId id="40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33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3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4020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B1D41-7848-44E2-B9C1-5F78F2BDF9E5}" type="datetimeFigureOut">
              <a:rPr lang="en-AU" smtClean="0"/>
              <a:pPr/>
              <a:t>26/05/2014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364B0-24F2-4537-BD6F-B0B8DE1D490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9856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C9C7F-70A6-4E96-945B-8D6BB8BF32E6}" type="datetimeFigureOut">
              <a:rPr lang="en-AU" smtClean="0"/>
              <a:pPr/>
              <a:t>26/05/2014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AFC15-CA45-4218-98EA-F35E0793956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8743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Who is the MHCA?</a:t>
            </a:r>
          </a:p>
          <a:p>
            <a:endParaRPr lang="en-AU" dirty="0" smtClean="0"/>
          </a:p>
          <a:p>
            <a:r>
              <a:rPr lang="en-AU" dirty="0" smtClean="0"/>
              <a:t>Our interest in the NDIS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723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6580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National workshops with consumer and carer representatives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National stakeholder forum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Final needs assessment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6365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National workshops with consumer and carer representatives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National stakeholder forum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Final needs assessment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6365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9044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Who is the MHCA?</a:t>
            </a:r>
          </a:p>
          <a:p>
            <a:endParaRPr lang="en-AU" dirty="0" smtClean="0"/>
          </a:p>
          <a:p>
            <a:r>
              <a:rPr lang="en-AU" dirty="0" smtClean="0"/>
              <a:t>Our interest in the NDIS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723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endParaRPr lang="en-AU" sz="12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5296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endParaRPr lang="en-AU" sz="12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5296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41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0458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0458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0458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0458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045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23528" y="6304235"/>
            <a:ext cx="6840760" cy="365125"/>
          </a:xfrm>
          <a:prstGeom prst="rect">
            <a:avLst/>
          </a:prstGeom>
        </p:spPr>
        <p:txBody>
          <a:bodyPr/>
          <a:lstStyle>
            <a:lvl1pPr>
              <a:defRPr sz="1700" b="1"/>
            </a:lvl1pPr>
          </a:lstStyle>
          <a:p>
            <a:endParaRPr lang="en-AU" dirty="0">
              <a:solidFill>
                <a:srgbClr val="096B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07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23528" y="6304235"/>
            <a:ext cx="6840760" cy="365125"/>
          </a:xfrm>
          <a:prstGeom prst="rect">
            <a:avLst/>
          </a:prstGeom>
        </p:spPr>
        <p:txBody>
          <a:bodyPr/>
          <a:lstStyle>
            <a:lvl1pPr>
              <a:defRPr sz="1700" b="1"/>
            </a:lvl1pPr>
          </a:lstStyle>
          <a:p>
            <a:endParaRPr lang="en-AU" dirty="0">
              <a:solidFill>
                <a:srgbClr val="096B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06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69160"/>
            <a:ext cx="8229600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23528" y="6304235"/>
            <a:ext cx="6840760" cy="365125"/>
          </a:xfrm>
          <a:prstGeom prst="rect">
            <a:avLst/>
          </a:prstGeom>
        </p:spPr>
        <p:txBody>
          <a:bodyPr/>
          <a:lstStyle>
            <a:lvl1pPr>
              <a:defRPr sz="1700" b="1"/>
            </a:lvl1pPr>
          </a:lstStyle>
          <a:p>
            <a:endParaRPr lang="en-AU" dirty="0">
              <a:solidFill>
                <a:srgbClr val="096B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50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23528" y="6304235"/>
            <a:ext cx="6840760" cy="365125"/>
          </a:xfrm>
          <a:prstGeom prst="rect">
            <a:avLst/>
          </a:prstGeom>
        </p:spPr>
        <p:txBody>
          <a:bodyPr/>
          <a:lstStyle>
            <a:lvl1pPr>
              <a:defRPr sz="1700" b="1"/>
            </a:lvl1pPr>
          </a:lstStyle>
          <a:p>
            <a:endParaRPr lang="en-AU" dirty="0">
              <a:solidFill>
                <a:srgbClr val="096B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53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23528" y="6304235"/>
            <a:ext cx="6840760" cy="365125"/>
          </a:xfrm>
          <a:prstGeom prst="rect">
            <a:avLst/>
          </a:prstGeom>
        </p:spPr>
        <p:txBody>
          <a:bodyPr/>
          <a:lstStyle>
            <a:lvl1pPr>
              <a:defRPr sz="1700" b="1"/>
            </a:lvl1pPr>
          </a:lstStyle>
          <a:p>
            <a:endParaRPr lang="en-AU" dirty="0">
              <a:solidFill>
                <a:srgbClr val="096B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20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945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814B2-9D52-4853-9AF4-6535476E0E5A}" type="datetimeFigureOut">
              <a:rPr lang="en-AU" smtClean="0">
                <a:solidFill>
                  <a:srgbClr val="096B82"/>
                </a:solidFill>
              </a:rPr>
              <a:pPr/>
              <a:t>26/05/2014</a:t>
            </a:fld>
            <a:endParaRPr lang="en-AU" dirty="0">
              <a:solidFill>
                <a:srgbClr val="096B8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 dirty="0">
              <a:solidFill>
                <a:srgbClr val="096B8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53BC7A-9FD2-43BF-8E0A-1B76AFBE2A8A}" type="slidenum">
              <a:rPr lang="en-AU" smtClean="0">
                <a:solidFill>
                  <a:srgbClr val="096B82"/>
                </a:solidFill>
              </a:rPr>
              <a:pPr/>
              <a:t>‹#›</a:t>
            </a:fld>
            <a:endParaRPr lang="en-AU" dirty="0">
              <a:solidFill>
                <a:srgbClr val="096B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98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23528" y="6304235"/>
            <a:ext cx="6840760" cy="365125"/>
          </a:xfrm>
          <a:prstGeom prst="rect">
            <a:avLst/>
          </a:prstGeom>
        </p:spPr>
        <p:txBody>
          <a:bodyPr/>
          <a:lstStyle>
            <a:lvl1pPr>
              <a:defRPr sz="1700" b="1"/>
            </a:lvl1pPr>
          </a:lstStyle>
          <a:p>
            <a:endParaRPr lang="en-AU" dirty="0">
              <a:solidFill>
                <a:srgbClr val="096B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17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23528" y="6304235"/>
            <a:ext cx="6840760" cy="365125"/>
          </a:xfrm>
          <a:prstGeom prst="rect">
            <a:avLst/>
          </a:prstGeom>
        </p:spPr>
        <p:txBody>
          <a:bodyPr/>
          <a:lstStyle>
            <a:lvl1pPr>
              <a:defRPr sz="1700" b="1"/>
            </a:lvl1pPr>
          </a:lstStyle>
          <a:p>
            <a:endParaRPr lang="en-AU" dirty="0">
              <a:solidFill>
                <a:srgbClr val="096B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7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23528" y="6304235"/>
            <a:ext cx="6840760" cy="365125"/>
          </a:xfrm>
          <a:prstGeom prst="rect">
            <a:avLst/>
          </a:prstGeom>
        </p:spPr>
        <p:txBody>
          <a:bodyPr/>
          <a:lstStyle>
            <a:lvl1pPr>
              <a:defRPr sz="1700" b="1"/>
            </a:lvl1pPr>
          </a:lstStyle>
          <a:p>
            <a:endParaRPr lang="en-AU" dirty="0">
              <a:solidFill>
                <a:srgbClr val="096B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3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23528" y="6304235"/>
            <a:ext cx="6840760" cy="365125"/>
          </a:xfrm>
          <a:prstGeom prst="rect">
            <a:avLst/>
          </a:prstGeom>
        </p:spPr>
        <p:txBody>
          <a:bodyPr/>
          <a:lstStyle>
            <a:lvl1pPr>
              <a:defRPr sz="1700" b="1"/>
            </a:lvl1pPr>
          </a:lstStyle>
          <a:p>
            <a:endParaRPr lang="en-AU" dirty="0">
              <a:solidFill>
                <a:srgbClr val="096B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09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ca.org.a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469" y="2132856"/>
            <a:ext cx="8229600" cy="2304256"/>
          </a:xfrm>
        </p:spPr>
        <p:txBody>
          <a:bodyPr>
            <a:noAutofit/>
          </a:bodyPr>
          <a:lstStyle/>
          <a:p>
            <a:pPr algn="l"/>
            <a:r>
              <a:rPr lang="en-A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NDIS AND MENTAL HEALTH</a:t>
            </a:r>
            <a:br>
              <a:rPr lang="en-A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NATIONAL PERSPECTIVE</a:t>
            </a:r>
            <a: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WAAMH Sector Forum – 26 May 2014</a:t>
            </a:r>
            <a:endParaRPr lang="en-AU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40103" y="476672"/>
            <a:ext cx="7772400" cy="7920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2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 Council of Australia</a:t>
            </a:r>
            <a:endParaRPr lang="en-AU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0675" y="494290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JOSH FEAR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DIRECTOR, POLICY AND PROJECTS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Users\chrisw\Desktop\twitter-bir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57" y="5916314"/>
            <a:ext cx="393006" cy="39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886798" y="5913556"/>
            <a:ext cx="1325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@</a:t>
            </a:r>
            <a:r>
              <a:rPr lang="en-AU" dirty="0" err="1" smtClean="0"/>
              <a:t>TheMHCA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964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0760" y="412569"/>
            <a:ext cx="7481455" cy="720080"/>
          </a:xfrm>
        </p:spPr>
        <p:txBody>
          <a:bodyPr/>
          <a:lstStyle/>
          <a:p>
            <a:pPr algn="l"/>
            <a: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30611" y="1606943"/>
            <a:ext cx="8352928" cy="3993307"/>
          </a:xfrm>
        </p:spPr>
        <p:txBody>
          <a:bodyPr/>
          <a:lstStyle/>
          <a:p>
            <a:pPr marL="261938" lvl="0" indent="-261938">
              <a:spcBef>
                <a:spcPts val="600"/>
              </a:spcBef>
              <a:spcAft>
                <a:spcPts val="1200"/>
              </a:spcAft>
            </a:pPr>
            <a:r>
              <a:rPr lang="en-AU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Maximising choice</a:t>
            </a: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AU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and control</a:t>
            </a:r>
            <a:endParaRPr lang="en-AU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261938" lvl="0" indent="-261938">
              <a:spcBef>
                <a:spcPts val="600"/>
              </a:spcBef>
              <a:spcAft>
                <a:spcPts val="1200"/>
              </a:spcAft>
            </a:pPr>
            <a:r>
              <a:rPr lang="en-AU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Multiple </a:t>
            </a: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levels of </a:t>
            </a:r>
            <a:r>
              <a:rPr lang="en-AU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access and support</a:t>
            </a:r>
            <a:endParaRPr lang="en-AU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261938" lvl="0" indent="-261938">
              <a:spcBef>
                <a:spcPts val="600"/>
              </a:spcBef>
              <a:spcAft>
                <a:spcPts val="1200"/>
              </a:spcAft>
            </a:pP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Recognition of ongoing non-clinical needs</a:t>
            </a:r>
          </a:p>
          <a:p>
            <a:pPr marL="261938" indent="-261938">
              <a:spcBef>
                <a:spcPts val="600"/>
              </a:spcBef>
              <a:spcAft>
                <a:spcPts val="1200"/>
              </a:spcAft>
            </a:pP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Increased funding for community mental health</a:t>
            </a:r>
          </a:p>
          <a:p>
            <a:pPr marL="261938" indent="-261938">
              <a:spcBef>
                <a:spcPts val="600"/>
              </a:spcBef>
              <a:spcAft>
                <a:spcPts val="1200"/>
              </a:spcAft>
            </a:pP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 growing and specialised workforce</a:t>
            </a:r>
          </a:p>
          <a:p>
            <a:pPr lvl="0">
              <a:spcBef>
                <a:spcPts val="1200"/>
              </a:spcBef>
            </a:pPr>
            <a:endParaRPr lang="en-AU" sz="2400" dirty="0" smtClean="0"/>
          </a:p>
          <a:p>
            <a:pPr lvl="0">
              <a:spcBef>
                <a:spcPts val="1200"/>
              </a:spcBef>
            </a:pPr>
            <a:endParaRPr lang="en-AU" sz="2400" dirty="0" smtClean="0"/>
          </a:p>
          <a:p>
            <a:pPr lvl="0">
              <a:spcBef>
                <a:spcPts val="2400"/>
              </a:spcBef>
            </a:pPr>
            <a:endParaRPr lang="en-AU" sz="2400" dirty="0"/>
          </a:p>
          <a:p>
            <a:pPr marL="0" indent="0">
              <a:buNone/>
            </a:pP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40740879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172" y="404664"/>
            <a:ext cx="8229600" cy="720080"/>
          </a:xfrm>
        </p:spPr>
        <p:txBody>
          <a:bodyPr/>
          <a:lstStyle/>
          <a:p>
            <a:pPr algn="l"/>
            <a: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Policy challenges</a:t>
            </a: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33031" y="1605819"/>
            <a:ext cx="8107876" cy="4896544"/>
          </a:xfrm>
        </p:spPr>
        <p:txBody>
          <a:bodyPr/>
          <a:lstStyle/>
          <a:p>
            <a:pPr marL="261938" lvl="0" indent="-261938">
              <a:spcBef>
                <a:spcPts val="600"/>
              </a:spcBef>
              <a:spcAft>
                <a:spcPts val="1200"/>
              </a:spcAft>
            </a:pP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Conflict between ‘permanency of impairment’ and recovery principles</a:t>
            </a:r>
          </a:p>
          <a:p>
            <a:pPr marL="261938" lvl="0" indent="-261938">
              <a:spcBef>
                <a:spcPts val="600"/>
              </a:spcBef>
              <a:spcAft>
                <a:spcPts val="1200"/>
              </a:spcAft>
            </a:pP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Designing a Tier 2 ‘system’ that:</a:t>
            </a:r>
          </a:p>
          <a:p>
            <a:pPr lvl="1">
              <a:spcBef>
                <a:spcPts val="1800"/>
              </a:spcBef>
            </a:pPr>
            <a:r>
              <a:rPr lang="en-AU" sz="26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Intervenes early to reduce future need</a:t>
            </a:r>
          </a:p>
          <a:p>
            <a:pPr lvl="1">
              <a:spcBef>
                <a:spcPts val="1800"/>
              </a:spcBef>
            </a:pPr>
            <a:r>
              <a:rPr lang="en-AU" sz="26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Promotes current best </a:t>
            </a:r>
            <a:r>
              <a:rPr lang="en-AU" sz="26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practice</a:t>
            </a:r>
          </a:p>
          <a:p>
            <a:pPr lvl="1">
              <a:spcBef>
                <a:spcPts val="1800"/>
              </a:spcBef>
            </a:pPr>
            <a:r>
              <a:rPr lang="en-AU" sz="26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Responds </a:t>
            </a:r>
            <a:r>
              <a:rPr lang="en-AU" sz="26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to fluctuating and unpredictable needs</a:t>
            </a:r>
          </a:p>
          <a:p>
            <a:pPr lvl="0">
              <a:spcBef>
                <a:spcPts val="1200"/>
              </a:spcBef>
            </a:pPr>
            <a:endParaRPr lang="en-AU" sz="2400" dirty="0" smtClean="0"/>
          </a:p>
          <a:p>
            <a:pPr lvl="0">
              <a:spcBef>
                <a:spcPts val="1200"/>
              </a:spcBef>
            </a:pPr>
            <a:endParaRPr lang="en-AU" sz="2400" dirty="0" smtClean="0"/>
          </a:p>
          <a:p>
            <a:pPr lvl="0">
              <a:spcBef>
                <a:spcPts val="1200"/>
              </a:spcBef>
            </a:pPr>
            <a:endParaRPr lang="en-AU" sz="2400" dirty="0" smtClean="0"/>
          </a:p>
          <a:p>
            <a:pPr lvl="0">
              <a:spcBef>
                <a:spcPts val="2400"/>
              </a:spcBef>
            </a:pPr>
            <a:endParaRPr lang="en-AU" sz="2400" dirty="0"/>
          </a:p>
          <a:p>
            <a:pPr marL="0" indent="0">
              <a:buNone/>
            </a:pP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1660564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32469" y="1606381"/>
            <a:ext cx="7704856" cy="1822619"/>
          </a:xfrm>
        </p:spPr>
        <p:txBody>
          <a:bodyPr/>
          <a:lstStyle/>
          <a:p>
            <a:pPr marL="261938" indent="-261938">
              <a:spcBef>
                <a:spcPts val="600"/>
              </a:spcBef>
              <a:spcAft>
                <a:spcPts val="1200"/>
              </a:spcAft>
            </a:pP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Commonwealth state/agreements</a:t>
            </a:r>
          </a:p>
          <a:p>
            <a:pPr marL="261938" indent="-261938">
              <a:spcBef>
                <a:spcPts val="600"/>
              </a:spcBef>
              <a:spcAft>
                <a:spcPts val="1200"/>
              </a:spcAft>
            </a:pP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Demarcating the role of the NDIS from other systems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28172" y="404664"/>
            <a:ext cx="8229600" cy="7200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Policy challenges</a:t>
            </a: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82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172" y="404664"/>
            <a:ext cx="8229600" cy="720080"/>
          </a:xfrm>
        </p:spPr>
        <p:txBody>
          <a:bodyPr/>
          <a:lstStyle/>
          <a:p>
            <a:pPr algn="l"/>
            <a: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 challenges</a:t>
            </a: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32469" y="1605257"/>
            <a:ext cx="8719998" cy="3744416"/>
          </a:xfrm>
        </p:spPr>
        <p:txBody>
          <a:bodyPr/>
          <a:lstStyle/>
          <a:p>
            <a:pPr marL="261938" lvl="0" indent="-261938">
              <a:spcBef>
                <a:spcPts val="600"/>
              </a:spcBef>
              <a:spcAft>
                <a:spcPts val="1200"/>
              </a:spcAft>
            </a:pP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Mental health skills and experience within the NDIA</a:t>
            </a:r>
          </a:p>
          <a:p>
            <a:pPr marL="261938" lvl="0" indent="-261938">
              <a:spcBef>
                <a:spcPts val="600"/>
              </a:spcBef>
              <a:spcAft>
                <a:spcPts val="1200"/>
              </a:spcAft>
            </a:pP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Getting the assessment process right</a:t>
            </a:r>
          </a:p>
          <a:p>
            <a:pPr marL="261938" lvl="0" indent="-261938">
              <a:spcBef>
                <a:spcPts val="600"/>
              </a:spcBef>
              <a:spcAft>
                <a:spcPts val="1200"/>
              </a:spcAft>
            </a:pP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Understanding national lessons from trial site experiences</a:t>
            </a:r>
          </a:p>
          <a:p>
            <a:pPr marL="261938" lvl="0" indent="-261938">
              <a:spcBef>
                <a:spcPts val="600"/>
              </a:spcBef>
              <a:spcAft>
                <a:spcPts val="1200"/>
              </a:spcAft>
            </a:pP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Pricing structures</a:t>
            </a:r>
          </a:p>
          <a:p>
            <a:pPr marL="261938" lvl="0" indent="-261938">
              <a:spcBef>
                <a:spcPts val="600"/>
              </a:spcBef>
              <a:spcAft>
                <a:spcPts val="1200"/>
              </a:spcAft>
            </a:pP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Engagement and outreach</a:t>
            </a:r>
          </a:p>
          <a:p>
            <a:pPr lvl="0">
              <a:spcBef>
                <a:spcPts val="1200"/>
              </a:spcBef>
            </a:pPr>
            <a:endParaRPr lang="en-AU" sz="2400" dirty="0" smtClean="0"/>
          </a:p>
          <a:p>
            <a:pPr lvl="0">
              <a:spcBef>
                <a:spcPts val="1200"/>
              </a:spcBef>
            </a:pPr>
            <a:endParaRPr lang="en-AU" sz="2400" dirty="0" smtClean="0"/>
          </a:p>
          <a:p>
            <a:pPr lvl="0">
              <a:spcBef>
                <a:spcPts val="1200"/>
              </a:spcBef>
            </a:pPr>
            <a:endParaRPr lang="en-AU" sz="2400" dirty="0" smtClean="0"/>
          </a:p>
          <a:p>
            <a:pPr lvl="0">
              <a:spcBef>
                <a:spcPts val="2400"/>
              </a:spcBef>
            </a:pPr>
            <a:endParaRPr lang="en-AU" sz="2400" dirty="0"/>
          </a:p>
          <a:p>
            <a:pPr marL="0" indent="0">
              <a:buNone/>
            </a:pP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254680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32469" y="1605819"/>
            <a:ext cx="7704856" cy="3888432"/>
          </a:xfrm>
        </p:spPr>
        <p:txBody>
          <a:bodyPr/>
          <a:lstStyle/>
          <a:p>
            <a:pPr marL="261938" indent="-261938">
              <a:spcBef>
                <a:spcPts val="600"/>
              </a:spcBef>
              <a:spcAft>
                <a:spcPts val="1200"/>
              </a:spcAft>
            </a:pP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Building tomorrow’s workforce</a:t>
            </a:r>
          </a:p>
          <a:p>
            <a:pPr marL="261938" indent="-261938">
              <a:spcBef>
                <a:spcPts val="600"/>
              </a:spcBef>
              <a:spcAft>
                <a:spcPts val="1200"/>
              </a:spcAft>
            </a:pP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Maximising the input of carers and other trusted people</a:t>
            </a:r>
          </a:p>
          <a:p>
            <a:pPr marL="261938" indent="-261938">
              <a:spcBef>
                <a:spcPts val="600"/>
              </a:spcBef>
              <a:spcAft>
                <a:spcPts val="1200"/>
              </a:spcAft>
            </a:pP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Involving non-government stakeholders in rollout</a:t>
            </a:r>
          </a:p>
          <a:p>
            <a:pPr marL="0" lvl="0" indent="0">
              <a:spcBef>
                <a:spcPts val="1200"/>
              </a:spcBef>
              <a:buNone/>
            </a:pPr>
            <a:endParaRPr lang="en-AU" sz="2400" dirty="0" smtClean="0"/>
          </a:p>
          <a:p>
            <a:pPr lvl="0">
              <a:spcBef>
                <a:spcPts val="1200"/>
              </a:spcBef>
            </a:pPr>
            <a:endParaRPr lang="en-AU" sz="2400" dirty="0" smtClean="0"/>
          </a:p>
          <a:p>
            <a:pPr lvl="0">
              <a:spcBef>
                <a:spcPts val="1200"/>
              </a:spcBef>
            </a:pPr>
            <a:endParaRPr lang="en-AU" sz="2400" dirty="0" smtClean="0"/>
          </a:p>
          <a:p>
            <a:pPr lvl="0">
              <a:spcBef>
                <a:spcPts val="1200"/>
              </a:spcBef>
            </a:pPr>
            <a:endParaRPr lang="en-AU" sz="2400" dirty="0" smtClean="0"/>
          </a:p>
          <a:p>
            <a:pPr lvl="0">
              <a:spcBef>
                <a:spcPts val="1200"/>
              </a:spcBef>
            </a:pPr>
            <a:endParaRPr lang="en-AU" sz="2400" dirty="0" smtClean="0"/>
          </a:p>
          <a:p>
            <a:pPr lvl="0">
              <a:spcBef>
                <a:spcPts val="2400"/>
              </a:spcBef>
            </a:pPr>
            <a:endParaRPr lang="en-AU" sz="2400" dirty="0"/>
          </a:p>
          <a:p>
            <a:pPr marL="0" indent="0">
              <a:buNone/>
            </a:pPr>
            <a:endParaRPr lang="en-AU" sz="14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28172" y="404664"/>
            <a:ext cx="8229600" cy="7200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Implementation challenges</a:t>
            </a:r>
          </a:p>
        </p:txBody>
      </p:sp>
    </p:spTree>
    <p:extLst>
      <p:ext uri="{BB962C8B-B14F-4D97-AF65-F5344CB8AC3E}">
        <p14:creationId xmlns:p14="http://schemas.microsoft.com/office/powerpoint/2010/main" val="19334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424002" y="404664"/>
            <a:ext cx="7772400" cy="720080"/>
          </a:xfrm>
        </p:spPr>
        <p:txBody>
          <a:bodyPr/>
          <a:lstStyle/>
          <a:p>
            <a:pPr algn="l"/>
            <a:r>
              <a:rPr lang="en-AU" sz="320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Recent developments</a:t>
            </a:r>
            <a:endParaRPr lang="en-AU" sz="320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431907" y="1606381"/>
            <a:ext cx="7772400" cy="46085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NDIA capability review</a:t>
            </a:r>
          </a:p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Possible delays to rollout timetable</a:t>
            </a:r>
          </a:p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‘Continuity of care’ guarantee?</a:t>
            </a:r>
          </a:p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Imminent problems in Victoria</a:t>
            </a:r>
          </a:p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New focus on mental health within NDIA</a:t>
            </a:r>
          </a:p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MHCA proposal to NDIA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AU" sz="36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39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424002" y="404102"/>
            <a:ext cx="7772400" cy="720080"/>
          </a:xfrm>
        </p:spPr>
        <p:txBody>
          <a:bodyPr/>
          <a:lstStyle/>
          <a:p>
            <a:pPr algn="l"/>
            <a:r>
              <a:rPr lang="en-AU" sz="320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MHCA information resources</a:t>
            </a:r>
            <a:endParaRPr lang="en-AU" sz="320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430049" y="1607505"/>
            <a:ext cx="8525972" cy="46085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Online information hub </a:t>
            </a: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  <a:hlinkClick r:id="rId3"/>
              </a:rPr>
              <a:t>www.mhca.org.au</a:t>
            </a:r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Regular e-bulletins - Please register! ndis@mhca.org.au</a:t>
            </a:r>
          </a:p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AU" sz="28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Fact sheets for </a:t>
            </a: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consumers and carers</a:t>
            </a:r>
          </a:p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MHCA position paper</a:t>
            </a:r>
          </a:p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Proposal to </a:t>
            </a:r>
            <a:r>
              <a:rPr lang="en-AU" sz="28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NDIA</a:t>
            </a:r>
          </a:p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Community of practice webinars</a:t>
            </a: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68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423440" y="404664"/>
            <a:ext cx="7772400" cy="720080"/>
          </a:xfrm>
        </p:spPr>
        <p:txBody>
          <a:bodyPr/>
          <a:lstStyle/>
          <a:p>
            <a:pPr algn="l"/>
            <a:r>
              <a:rPr lang="en-AU" sz="320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Next steps</a:t>
            </a:r>
            <a:endParaRPr lang="en-AU" sz="320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432469" y="1605819"/>
            <a:ext cx="8719998" cy="46085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National needs assessment</a:t>
            </a:r>
          </a:p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Mapping in-scope programs and services in each state</a:t>
            </a:r>
          </a:p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Quantifying the economic benefits of Tier 2 services</a:t>
            </a:r>
          </a:p>
          <a:p>
            <a:pPr marL="261938" indent="-261938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Discussion papers: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</a:pPr>
            <a:r>
              <a:rPr lang="en-AU" sz="26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Pricing structures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</a:pPr>
            <a:r>
              <a:rPr lang="en-AU" sz="26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Carer services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</a:pPr>
            <a:r>
              <a:rPr lang="en-AU" sz="26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Supported decision making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36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240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24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6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4"/>
          <p:cNvSpPr txBox="1">
            <a:spLocks/>
          </p:cNvSpPr>
          <p:nvPr/>
        </p:nvSpPr>
        <p:spPr>
          <a:xfrm>
            <a:off x="827584" y="1412776"/>
            <a:ext cx="7772400" cy="46085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</a:pPr>
            <a:endParaRPr lang="en-AU" sz="36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742950" indent="-742950" algn="l">
              <a:spcBef>
                <a:spcPts val="1200"/>
              </a:spcBef>
              <a:buFont typeface="+mj-lt"/>
              <a:buAutoNum type="arabicPeriod" startAt="6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3676" y="2217526"/>
            <a:ext cx="8229600" cy="23042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and comments?</a:t>
            </a:r>
            <a:br>
              <a:rPr lang="en-A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14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469" y="2132856"/>
            <a:ext cx="8229600" cy="2304256"/>
          </a:xfrm>
        </p:spPr>
        <p:txBody>
          <a:bodyPr>
            <a:noAutofit/>
          </a:bodyPr>
          <a:lstStyle/>
          <a:p>
            <a:pPr algn="l"/>
            <a:r>
              <a:rPr lang="en-A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NDIS AND MENTAL HEALTH</a:t>
            </a:r>
            <a:br>
              <a:rPr lang="en-A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NATIONAL PERSPECTIVE</a:t>
            </a:r>
            <a: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WAAMH Sector Forum – 26 May 2014</a:t>
            </a:r>
            <a:endParaRPr lang="en-AU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40103" y="476672"/>
            <a:ext cx="7772400" cy="7920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2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 Council of Australia</a:t>
            </a:r>
            <a:endParaRPr lang="en-AU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0675" y="494290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JOSH FEAR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DIRECTOR, POLICY AND PROJECTS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Users\chrisw\Desktop\twitter-bir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57" y="5916314"/>
            <a:ext cx="393006" cy="39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886798" y="5913556"/>
            <a:ext cx="1325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@</a:t>
            </a:r>
            <a:r>
              <a:rPr lang="en-AU" dirty="0" err="1" smtClean="0"/>
              <a:t>TheMHCA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4838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424002" y="404664"/>
            <a:ext cx="7772400" cy="720080"/>
          </a:xfrm>
        </p:spPr>
        <p:txBody>
          <a:bodyPr/>
          <a:lstStyle/>
          <a:p>
            <a:pPr algn="l"/>
            <a:r>
              <a:rPr lang="en-AU" sz="320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This presentation</a:t>
            </a:r>
            <a:r>
              <a:rPr lang="en-AU" sz="320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/>
            </a:r>
            <a:br>
              <a:rPr lang="en-AU" sz="320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r>
              <a:rPr lang="en-AU" sz="3200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/>
            </a:r>
            <a:br>
              <a:rPr lang="en-AU" sz="3200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endParaRPr lang="en-AU" sz="320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430335" y="1605257"/>
            <a:ext cx="7772400" cy="34563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Update on mental health nationally</a:t>
            </a:r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NDIS – key concepts</a:t>
            </a:r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Key policy and implementation challenges</a:t>
            </a:r>
          </a:p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Recent developments</a:t>
            </a:r>
          </a:p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Next steps</a:t>
            </a:r>
            <a:endParaRPr lang="en-AU" sz="24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24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60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424002" y="404664"/>
            <a:ext cx="7772400" cy="720080"/>
          </a:xfrm>
        </p:spPr>
        <p:txBody>
          <a:bodyPr/>
          <a:lstStyle/>
          <a:p>
            <a:pPr algn="l"/>
            <a:r>
              <a:rPr lang="en-AU" sz="320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Update on mental health nationally</a:t>
            </a:r>
            <a:br>
              <a:rPr lang="en-AU" sz="320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r>
              <a:rPr lang="en-AU" sz="3200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/>
            </a:r>
            <a:br>
              <a:rPr lang="en-AU" sz="3200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endParaRPr lang="en-AU" sz="320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430335" y="1605257"/>
            <a:ext cx="7772400" cy="34563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2014 Budget</a:t>
            </a:r>
          </a:p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National </a:t>
            </a: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Mental Health Commission </a:t>
            </a:r>
            <a:r>
              <a:rPr lang="en-AU" sz="28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review</a:t>
            </a:r>
          </a:p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Welfare </a:t>
            </a: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System </a:t>
            </a:r>
            <a:r>
              <a:rPr lang="en-AU" sz="28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Review</a:t>
            </a:r>
            <a:endParaRPr lang="en-AU" sz="24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24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51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Key concepts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232848" cy="3096344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sz="105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Participant</a:t>
            </a:r>
            <a:endParaRPr lang="en-AU" sz="280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Participant nominee vs support person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Tier 3 participant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Tier 2 participant</a:t>
            </a:r>
            <a:endParaRPr lang="en-AU" sz="280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05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Eligibility criteria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7232848" cy="410445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Age requirement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Residence </a:t>
            </a:r>
            <a:r>
              <a:rPr lang="en-AU" sz="28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requirement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Disability </a:t>
            </a:r>
            <a:r>
              <a:rPr lang="en-AU" sz="28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requirement</a:t>
            </a:r>
            <a:endParaRPr lang="en-AU" sz="280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Permanency of impairment</a:t>
            </a:r>
            <a:endParaRPr lang="en-AU" sz="280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57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/>
            <a:r>
              <a:rPr lang="en-AU" dirty="0" smtClean="0"/>
              <a:t>The assessment and planning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55576" y="1964432"/>
            <a:ext cx="8280920" cy="1752600"/>
          </a:xfrm>
        </p:spPr>
        <p:txBody>
          <a:bodyPr/>
          <a:lstStyle/>
          <a:p>
            <a:pPr marL="0" indent="0">
              <a:buNone/>
            </a:pPr>
            <a:endParaRPr lang="en-AU" sz="1050" dirty="0" smtClean="0"/>
          </a:p>
          <a:p>
            <a:pPr marL="0" indent="0">
              <a:buNone/>
            </a:pPr>
            <a:endParaRPr lang="en-AU" sz="105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Personal </a:t>
            </a:r>
            <a:r>
              <a:rPr lang="en-AU" sz="28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discussions to determine </a:t>
            </a:r>
            <a:r>
              <a:rPr lang="en-AU" sz="28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eligibility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Planning session with participant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Role of carers and service providers in assessment and planning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Theory vs practice</a:t>
            </a:r>
            <a:endParaRPr lang="en-AU" sz="280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44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/>
            <a:r>
              <a:rPr lang="en-AU" dirty="0"/>
              <a:t>The participant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7232848" cy="1752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Part 1: Statement of goals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Part 2: My statement of supports</a:t>
            </a:r>
          </a:p>
          <a:p>
            <a:pPr marL="857250" lvl="1" indent="-457200" algn="l">
              <a:buFontTx/>
              <a:buChar char="-"/>
            </a:pP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Management of my supports</a:t>
            </a:r>
          </a:p>
          <a:p>
            <a:pPr marL="857250" lvl="1" indent="-457200" algn="l">
              <a:buFontTx/>
              <a:buChar char="-"/>
            </a:pP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Plan review dates</a:t>
            </a:r>
          </a:p>
          <a:p>
            <a:pPr marL="857250" lvl="1" indent="-457200" algn="l">
              <a:buFontTx/>
              <a:buChar char="-"/>
            </a:pP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My objectives</a:t>
            </a:r>
          </a:p>
          <a:p>
            <a:pPr marL="857250" lvl="1" indent="-457200" algn="l">
              <a:buFontTx/>
              <a:buChar char="-"/>
            </a:pP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Informal supports</a:t>
            </a:r>
          </a:p>
          <a:p>
            <a:pPr marL="857250" lvl="1" indent="-457200" algn="l">
              <a:buFontTx/>
              <a:buChar char="-"/>
            </a:pP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Mainstream and community </a:t>
            </a:r>
            <a:r>
              <a:rPr lang="en-AU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supports</a:t>
            </a:r>
          </a:p>
          <a:p>
            <a:pPr marL="857250" lvl="1" indent="-457200" algn="l">
              <a:buFontTx/>
              <a:buChar char="-"/>
            </a:pP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Flexible </a:t>
            </a:r>
            <a:r>
              <a:rPr lang="en-AU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supports</a:t>
            </a:r>
          </a:p>
          <a:p>
            <a:pPr marL="857250" lvl="1" indent="-457200" algn="l">
              <a:buFontTx/>
              <a:buChar char="-"/>
            </a:pPr>
            <a:r>
              <a:rPr lang="en-AU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Fixed </a:t>
            </a:r>
            <a:r>
              <a:rPr lang="en-AU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supports</a:t>
            </a:r>
            <a:endParaRPr lang="en-AU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857250" lvl="1" indent="-457200" algn="l">
              <a:buFontTx/>
              <a:buChar char="-"/>
            </a:pPr>
            <a:endParaRPr lang="en-AU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05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Transition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6944816" cy="2376264"/>
          </a:xfrm>
        </p:spPr>
        <p:txBody>
          <a:bodyPr/>
          <a:lstStyle/>
          <a:p>
            <a:pPr marL="0" indent="0">
              <a:buNone/>
            </a:pPr>
            <a:endParaRPr lang="en-AU" sz="1050" dirty="0" smtClean="0"/>
          </a:p>
          <a:p>
            <a:pPr marL="0" indent="0">
              <a:buNone/>
            </a:pPr>
            <a:endParaRPr lang="en-AU" sz="105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Existing service users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New </a:t>
            </a:r>
            <a:r>
              <a:rPr lang="en-AU" sz="28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people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Transition schedule</a:t>
            </a:r>
            <a:endParaRPr lang="en-AU" sz="280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1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453592" y="401120"/>
            <a:ext cx="7772400" cy="720080"/>
          </a:xfrm>
        </p:spPr>
        <p:txBody>
          <a:bodyPr/>
          <a:lstStyle/>
          <a:p>
            <a:pPr algn="l"/>
            <a:r>
              <a:rPr lang="en-AU" sz="320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The NDIS and mental health:</a:t>
            </a:r>
            <a:br>
              <a:rPr lang="en-AU" sz="320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r>
              <a:rPr lang="en-AU" sz="320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Where are we at?</a:t>
            </a:r>
            <a:endParaRPr lang="en-AU" sz="320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430062" y="1966421"/>
            <a:ext cx="8174385" cy="391085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Many unanswered questions</a:t>
            </a:r>
          </a:p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Limited trial site experiences</a:t>
            </a:r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Fundamental policy concerns</a:t>
            </a:r>
          </a:p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Major implementation challenges</a:t>
            </a:r>
          </a:p>
          <a:p>
            <a:pPr marL="261938" indent="-261938" algn="l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Encouraging recent developments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22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MHCA">
      <a:dk1>
        <a:srgbClr val="096B82"/>
      </a:dk1>
      <a:lt1>
        <a:sysClr val="window" lastClr="FFFFFF"/>
      </a:lt1>
      <a:dk2>
        <a:srgbClr val="096B82"/>
      </a:dk2>
      <a:lt2>
        <a:srgbClr val="D8D8D8"/>
      </a:lt2>
      <a:accent1>
        <a:srgbClr val="096B82"/>
      </a:accent1>
      <a:accent2>
        <a:srgbClr val="CE932A"/>
      </a:accent2>
      <a:accent3>
        <a:srgbClr val="FFFFFF"/>
      </a:accent3>
      <a:accent4>
        <a:srgbClr val="096B82"/>
      </a:accent4>
      <a:accent5>
        <a:srgbClr val="4BACC6"/>
      </a:accent5>
      <a:accent6>
        <a:srgbClr val="E0B466"/>
      </a:accent6>
      <a:hlink>
        <a:srgbClr val="007694"/>
      </a:hlink>
      <a:folHlink>
        <a:srgbClr val="096B82"/>
      </a:folHlink>
    </a:clrScheme>
    <a:fontScheme name="MHCA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HCA">
    <a:dk1>
      <a:srgbClr val="096B82"/>
    </a:dk1>
    <a:lt1>
      <a:sysClr val="window" lastClr="FFFFFF"/>
    </a:lt1>
    <a:dk2>
      <a:srgbClr val="096B82"/>
    </a:dk2>
    <a:lt2>
      <a:srgbClr val="D8D8D8"/>
    </a:lt2>
    <a:accent1>
      <a:srgbClr val="096B82"/>
    </a:accent1>
    <a:accent2>
      <a:srgbClr val="CE932A"/>
    </a:accent2>
    <a:accent3>
      <a:srgbClr val="FFFFFF"/>
    </a:accent3>
    <a:accent4>
      <a:srgbClr val="096B82"/>
    </a:accent4>
    <a:accent5>
      <a:srgbClr val="4BACC6"/>
    </a:accent5>
    <a:accent6>
      <a:srgbClr val="E0B466"/>
    </a:accent6>
    <a:hlink>
      <a:srgbClr val="007694"/>
    </a:hlink>
    <a:folHlink>
      <a:srgbClr val="096B82"/>
    </a:folHlink>
  </a:clrScheme>
</a:themeOverride>
</file>

<file path=ppt/theme/themeOverride2.xml><?xml version="1.0" encoding="utf-8"?>
<a:themeOverride xmlns:a="http://schemas.openxmlformats.org/drawingml/2006/main">
  <a:clrScheme name="MHCA">
    <a:dk1>
      <a:srgbClr val="096B82"/>
    </a:dk1>
    <a:lt1>
      <a:sysClr val="window" lastClr="FFFFFF"/>
    </a:lt1>
    <a:dk2>
      <a:srgbClr val="096B82"/>
    </a:dk2>
    <a:lt2>
      <a:srgbClr val="D8D8D8"/>
    </a:lt2>
    <a:accent1>
      <a:srgbClr val="096B82"/>
    </a:accent1>
    <a:accent2>
      <a:srgbClr val="CE932A"/>
    </a:accent2>
    <a:accent3>
      <a:srgbClr val="FFFFFF"/>
    </a:accent3>
    <a:accent4>
      <a:srgbClr val="096B82"/>
    </a:accent4>
    <a:accent5>
      <a:srgbClr val="4BACC6"/>
    </a:accent5>
    <a:accent6>
      <a:srgbClr val="E0B466"/>
    </a:accent6>
    <a:hlink>
      <a:srgbClr val="007694"/>
    </a:hlink>
    <a:folHlink>
      <a:srgbClr val="096B8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3517</TotalTime>
  <Words>460</Words>
  <Application>Microsoft Office PowerPoint</Application>
  <PresentationFormat>On-screen Show (4:3)</PresentationFormat>
  <Paragraphs>159</Paragraphs>
  <Slides>19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NDIS AND MENTAL HEALTH  A NATIONAL PERSPECTIVE  WAAMH Sector Forum – 26 May 2014</vt:lpstr>
      <vt:lpstr>This presentation  </vt:lpstr>
      <vt:lpstr>Update on mental health nationally  </vt:lpstr>
      <vt:lpstr>Key concepts</vt:lpstr>
      <vt:lpstr>Eligibility criteria</vt:lpstr>
      <vt:lpstr>The assessment and planning process</vt:lpstr>
      <vt:lpstr>The participant plan</vt:lpstr>
      <vt:lpstr>Transition</vt:lpstr>
      <vt:lpstr>The NDIS and mental health: Where are we at?</vt:lpstr>
      <vt:lpstr>Opportunities</vt:lpstr>
      <vt:lpstr>Policy challenges</vt:lpstr>
      <vt:lpstr>PowerPoint Presentation</vt:lpstr>
      <vt:lpstr>Implementation challenges</vt:lpstr>
      <vt:lpstr>PowerPoint Presentation</vt:lpstr>
      <vt:lpstr>Recent developments</vt:lpstr>
      <vt:lpstr>MHCA information resources</vt:lpstr>
      <vt:lpstr>Next steps</vt:lpstr>
      <vt:lpstr>PowerPoint Presentation</vt:lpstr>
      <vt:lpstr>THE NDIS AND MENTAL HEALTH  A NATIONAL PERSPECTIVE  WAAMH Sector Forum – 26 May 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Voodoo 2010 - 5</dc:creator>
  <cp:lastModifiedBy>Josh Fear</cp:lastModifiedBy>
  <cp:revision>239</cp:revision>
  <cp:lastPrinted>2014-04-29T06:39:30Z</cp:lastPrinted>
  <dcterms:created xsi:type="dcterms:W3CDTF">2011-09-16T05:28:12Z</dcterms:created>
  <dcterms:modified xsi:type="dcterms:W3CDTF">2014-05-26T01:06:55Z</dcterms:modified>
</cp:coreProperties>
</file>